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2" r:id="rId4"/>
    <p:sldId id="291" r:id="rId5"/>
    <p:sldId id="270" r:id="rId6"/>
    <p:sldId id="271" r:id="rId7"/>
    <p:sldId id="272" r:id="rId8"/>
    <p:sldId id="289" r:id="rId9"/>
    <p:sldId id="273" r:id="rId10"/>
    <p:sldId id="274" r:id="rId11"/>
    <p:sldId id="292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na Pfeifenberger" initials="RP" lastIdx="17" clrIdx="0">
    <p:extLst>
      <p:ext uri="{19B8F6BF-5375-455C-9EA6-DF929625EA0E}">
        <p15:presenceInfo xmlns:p15="http://schemas.microsoft.com/office/powerpoint/2012/main" userId="Regina Pfeifenberger" providerId="None"/>
      </p:ext>
    </p:extLst>
  </p:cmAuthor>
  <p:cmAuthor id="2" name="Czolkoß-Hettwer" initials="C" lastIdx="1" clrIdx="1">
    <p:extLst>
      <p:ext uri="{19B8F6BF-5375-455C-9EA6-DF929625EA0E}">
        <p15:presenceInfo xmlns:p15="http://schemas.microsoft.com/office/powerpoint/2012/main" userId="Czolkoß-Hettwer" providerId="None"/>
      </p:ext>
    </p:extLst>
  </p:cmAuthor>
  <p:cmAuthor id="3" name="Franziska Koch" initials="FK" lastIdx="5" clrIdx="2">
    <p:extLst>
      <p:ext uri="{19B8F6BF-5375-455C-9EA6-DF929625EA0E}">
        <p15:presenceInfo xmlns:p15="http://schemas.microsoft.com/office/powerpoint/2012/main" userId="Franziska Koch" providerId="None"/>
      </p:ext>
    </p:extLst>
  </p:cmAuthor>
  <p:cmAuthor id="4" name="schulung" initials="s" lastIdx="14" clrIdx="3">
    <p:extLst>
      <p:ext uri="{19B8F6BF-5375-455C-9EA6-DF929625EA0E}">
        <p15:presenceInfo xmlns:p15="http://schemas.microsoft.com/office/powerpoint/2012/main" userId="schul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21"/>
    <a:srgbClr val="2A6794"/>
    <a:srgbClr val="6CB7DF"/>
    <a:srgbClr val="3EDAD8"/>
    <a:srgbClr val="37C9EF"/>
    <a:srgbClr val="27BFE7"/>
    <a:srgbClr val="17AFD6"/>
    <a:srgbClr val="379EE2"/>
    <a:srgbClr val="1C88CF"/>
    <a:srgbClr val="08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1" autoAdjust="0"/>
    <p:restoredTop sz="78986" autoAdjust="0"/>
  </p:normalViewPr>
  <p:slideViewPr>
    <p:cSldViewPr>
      <p:cViewPr varScale="1">
        <p:scale>
          <a:sx n="62" d="100"/>
          <a:sy n="62" d="100"/>
        </p:scale>
        <p:origin x="646" y="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354779-E3F5-4CC7-9377-B40832826045}" type="datetimeFigureOut">
              <a:rPr lang="de-DE"/>
              <a:t>17.07.2025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546D25-0EA8-474E-8219-4624790A6FD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32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“Literaturlisten” können ausgewählte Titel gespeichert und in ein Literaturverwaltungsprogramm wie Citavi oder Endnote exportiert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(Nochmal zur Erinnerung: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für die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Nutzung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Services </a:t>
            </a:r>
            <a:r>
              <a:rPr lang="de-DE" sz="1200" b="0" i="1" u="none" strike="noStrik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Alerts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Literaturlisten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 man in 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Pollux eingeloggt sein)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73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Gespeicherte Literaturlisten können veröffentlicht und auch zur Zusammenarbeit mit verschiedenen Personen freigegeben werden. Eingeladene Personen benötigen lediglich ein Konto bei Pollux, damit sie an einer Literaturliste teilnehmen können.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726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Registrierung bei Pollux ist einfach, schnell und kostenlos. Fragen und Feedback können gern jederzeit per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Mail oder via </a:t>
            </a:r>
            <a:r>
              <a:rPr lang="de-DE" sz="1200" b="0" i="0" u="none" strike="noStrik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Bluesky</a:t>
            </a:r>
            <a:r>
              <a:rPr lang="de-DE" sz="1200" b="0" i="0" u="none" strike="noStrik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Pollux-Team geschickt werden.</a:t>
            </a: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32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Pollux ist mit heute rund 13 Mio. Nachweisen DAS zentrale Literatur- und Rechercheportal für die Politikwissenschaft und kann von allen Interessierten kostenfrei genutzt werden.</a:t>
            </a:r>
            <a:b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Pollux enthält Nachweise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über 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politikwissenschaftliche Bücher, Aufsätze aus Zeitschriften und Sammelwerks- und Blogbeiträgen in elektronischer und gedruckter Form aus vielen Bibliotheken, Datenbanken und Open Access Repositorien.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einzelnen Titel sind entweder direkt elektronisch mit einem Klick verfügbar, oder mit einem Hinweis auf die besitzenden Bibliotheken im Portal nachgewiesen.</a:t>
            </a:r>
            <a:endParaRPr lang="de-D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0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4568" indent="-334568"/>
            <a:r>
              <a:rPr lang="de-DE" dirty="0"/>
              <a:t>1. Die Literaturrecherche ist für alle Interessierten kostenlos und ohne Registrierung</a:t>
            </a:r>
            <a:r>
              <a:rPr lang="de-DE" baseline="0" dirty="0"/>
              <a:t> möglich.</a:t>
            </a:r>
            <a:endParaRPr lang="de-DE" dirty="0"/>
          </a:p>
          <a:p>
            <a:pPr marL="334568" indent="-334568"/>
            <a:r>
              <a:rPr lang="de-DE" dirty="0"/>
              <a:t>2. Um Suchen zu speichern und Literaturlisten anlegen zu können, benötigt man ein </a:t>
            </a:r>
            <a:r>
              <a:rPr lang="de-DE" b="1" dirty="0"/>
              <a:t>Standardkonto (u.a. für Studierende und </a:t>
            </a:r>
            <a:r>
              <a:rPr lang="de-DE" b="1" dirty="0" err="1"/>
              <a:t>Wissenschaftler:innen</a:t>
            </a:r>
            <a:r>
              <a:rPr lang="de-DE" b="1" baseline="0" dirty="0"/>
              <a:t> anderer Disziplinen</a:t>
            </a:r>
            <a:r>
              <a:rPr lang="de-DE" b="1" dirty="0"/>
              <a:t>)</a:t>
            </a:r>
            <a:r>
              <a:rPr lang="de-DE" b="1" baseline="0" dirty="0"/>
              <a:t> </a:t>
            </a:r>
          </a:p>
          <a:p>
            <a:pPr marL="334568" indent="-334568"/>
            <a:r>
              <a:rPr lang="de-DE" b="0" baseline="0" dirty="0"/>
              <a:t>3</a:t>
            </a:r>
            <a:r>
              <a:rPr lang="de-DE" b="1" baseline="0" dirty="0"/>
              <a:t>. </a:t>
            </a:r>
            <a:r>
              <a:rPr lang="de-DE" dirty="0"/>
              <a:t>Mit</a:t>
            </a:r>
            <a:r>
              <a:rPr lang="de-DE" baseline="0" dirty="0"/>
              <a:t> einem PLUS-Konto für </a:t>
            </a:r>
            <a:r>
              <a:rPr lang="de-DE" b="1" baseline="0" dirty="0" err="1"/>
              <a:t>Politikwissenschaftler:innen</a:t>
            </a:r>
            <a:r>
              <a:rPr lang="de-DE" b="1" baseline="0" dirty="0"/>
              <a:t> </a:t>
            </a:r>
            <a:r>
              <a:rPr lang="de-DE" baseline="0" dirty="0"/>
              <a:t>können alle </a:t>
            </a:r>
            <a:r>
              <a:rPr lang="de-DE" dirty="0"/>
              <a:t>Services des </a:t>
            </a:r>
            <a:r>
              <a:rPr lang="de-DE" dirty="0" err="1"/>
              <a:t>Fachinformationdienstes</a:t>
            </a:r>
            <a:r>
              <a:rPr lang="de-DE" baseline="0" dirty="0"/>
              <a:t> genutzt werden </a:t>
            </a:r>
            <a:r>
              <a:rPr lang="de-DE" dirty="0"/>
              <a:t>(u.a. Direktzugriff</a:t>
            </a:r>
            <a:r>
              <a:rPr lang="de-DE" baseline="0" dirty="0"/>
              <a:t> auf </a:t>
            </a:r>
            <a:r>
              <a:rPr lang="de-DE" dirty="0"/>
              <a:t>lizenzierte E-Books das Pressearchiv </a:t>
            </a:r>
            <a:r>
              <a:rPr lang="de-DE" dirty="0" err="1"/>
              <a:t>Factiva</a:t>
            </a:r>
            <a:r>
              <a:rPr lang="de-DE" dirty="0"/>
              <a:t>, den </a:t>
            </a:r>
            <a:r>
              <a:rPr lang="de-DE" dirty="0" err="1"/>
              <a:t>Politikmonitoring</a:t>
            </a:r>
            <a:r>
              <a:rPr lang="de-DE" dirty="0"/>
              <a:t> und Analysedienst Polit-X, den Pollux-</a:t>
            </a:r>
            <a:r>
              <a:rPr lang="de-DE" baseline="0" dirty="0"/>
              <a:t>Neuerscheinungsdienst, Zweitveröffentlichung in </a:t>
            </a:r>
            <a:r>
              <a:rPr lang="de-DE" baseline="0"/>
              <a:t>SSOAR,…</a:t>
            </a:r>
            <a:r>
              <a:rPr lang="de-DE"/>
              <a:t>)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70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Bevor</a:t>
            </a:r>
            <a:r>
              <a:rPr lang="de-DE" baseline="0" dirty="0"/>
              <a:t> die Suche gestartet wird: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Für die</a:t>
            </a:r>
            <a:r>
              <a:rPr lang="de-DE" baseline="0" dirty="0"/>
              <a:t> Verfügbarkeitsanzeige und den Direktzugriff auf Volltexte ist es wichtig, sowohl im VPN der jeweiligen Hochschule als auch bei Pollux eingeloggt zu sein.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Suchbegriffe als Stichworte</a:t>
            </a:r>
            <a:r>
              <a:rPr lang="de-DE" baseline="0" dirty="0"/>
              <a:t> eingeben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9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/>
              <a:t>Über</a:t>
            </a:r>
            <a:r>
              <a:rPr lang="de-DE" b="0" baseline="0" dirty="0"/>
              <a:t> verschieden</a:t>
            </a:r>
            <a:r>
              <a:rPr lang="de-DE" b="1" baseline="0" dirty="0"/>
              <a:t> </a:t>
            </a:r>
            <a:r>
              <a:rPr lang="de-DE" b="1" dirty="0"/>
              <a:t>Filter</a:t>
            </a:r>
            <a:r>
              <a:rPr lang="de-DE" b="1" baseline="0" dirty="0"/>
              <a:t> </a:t>
            </a:r>
            <a:r>
              <a:rPr lang="de-DE" b="0" baseline="0" dirty="0"/>
              <a:t>kann die Suche weiter eingegrenzt und die Treffermenge reduziert werden.</a:t>
            </a:r>
            <a:endParaRPr lang="de-DE" b="0" i="0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10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</a:t>
            </a:r>
            <a:r>
              <a:rPr lang="de-DE" baseline="0" dirty="0"/>
              <a:t> verschiedenen </a:t>
            </a:r>
            <a:r>
              <a:rPr lang="de-DE" b="1" dirty="0"/>
              <a:t>Zugriffsmöglichkeiten </a:t>
            </a:r>
            <a:r>
              <a:rPr lang="de-DE" dirty="0"/>
              <a:t>geben an, ob</a:t>
            </a:r>
            <a:r>
              <a:rPr lang="de-DE" baseline="0" dirty="0"/>
              <a:t> ein Titel in der Heimatbibliothek, oder einer anderen Bibliothek verfügbar ist.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1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Oder, ob man direkt darauf zugreifen</a:t>
            </a:r>
            <a:r>
              <a:rPr lang="de-DE" baseline="0" dirty="0"/>
              <a:t> kann.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403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Probleme bei Zugriff auf einen Titel-&gt; neues Meldeformular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08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Suchanfragen können als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b="0" i="0" u="none" strike="noStrik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Alerts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gespeichert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Man</a:t>
            </a:r>
            <a:r>
              <a:rPr lang="de-DE" sz="1200" b="0" i="0" u="none" strike="noStrik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wird 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 automatisch (z.B. per E-Mail) über neue Titel zu der gespeicherten Suche informiert. </a:t>
            </a:r>
            <a:endParaRPr lang="de-DE" dirty="0">
              <a:effectLst/>
            </a:endParaRPr>
          </a:p>
          <a:p>
            <a:pPr marL="167284" indent="-167284">
              <a:buFont typeface="Arial" panose="020B0604020202020204" pitchFamily="34" charset="0"/>
              <a:buChar char="•"/>
            </a:pPr>
            <a:endParaRPr lang="de-DE" i="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6D25-0EA8-474E-8219-4624790A6FD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8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bg>
      <p:bgPr>
        <a:solidFill>
          <a:srgbClr val="2A679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0000" cy="194810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5877272"/>
            <a:ext cx="12192000" cy="99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phic 6">
            <a:extLst>
              <a:ext uri="{FF2B5EF4-FFF2-40B4-BE49-F238E27FC236}">
                <a16:creationId xmlns:a16="http://schemas.microsoft.com/office/drawing/2014/main" id="{9C1B2903-9E59-5644-8D8F-EE803ADC0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007317"/>
            <a:ext cx="1613177" cy="62901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608" y="44624"/>
            <a:ext cx="1653952" cy="64504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6735" r="2777" b="9845"/>
          <a:stretch/>
        </p:blipFill>
        <p:spPr>
          <a:xfrm>
            <a:off x="8770061" y="6040873"/>
            <a:ext cx="2448272" cy="57606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35604"/>
            <a:ext cx="1925240" cy="5617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4C3384-2DBC-476C-B205-0D4D4731CCD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5076" y="6046568"/>
            <a:ext cx="1997248" cy="5222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764704"/>
            <a:ext cx="10515600" cy="92598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1" y="764703"/>
            <a:ext cx="2628900" cy="5412260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764703"/>
            <a:ext cx="7734300" cy="5412259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764704"/>
            <a:ext cx="10515600" cy="92598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 dirty="0"/>
              <a:t>Formatvorlagen des Textmasters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764704"/>
            <a:ext cx="10515600" cy="92598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764704"/>
            <a:ext cx="10515600" cy="92598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1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764704"/>
            <a:ext cx="10515600" cy="92598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764704"/>
            <a:ext cx="3932237" cy="1292696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764704"/>
            <a:ext cx="3932237" cy="1292696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50"/>
            <a:ext cx="4752975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Veranstaltung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Formatvorlagen des Textmasters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66E929-E152-43EB-9552-503B51D2157A}" type="datetime1">
              <a:rPr lang="de-DE"/>
              <a:t>17.07.2025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98203F-FBEA-0F48-8014-49CB8CD06087}" type="slidenum">
              <a:rPr lang="de-DE"/>
              <a:t>‹Nr.›</a:t>
            </a:fld>
            <a:endParaRPr lang="de-DE"/>
          </a:p>
        </p:txBody>
      </p:sp>
      <p:sp>
        <p:nvSpPr>
          <p:cNvPr id="12" name="Rectangle 6"/>
          <p:cNvSpPr/>
          <p:nvPr userDrawn="1"/>
        </p:nvSpPr>
        <p:spPr bwMode="auto">
          <a:xfrm>
            <a:off x="0" y="14"/>
            <a:ext cx="12192000" cy="741145"/>
          </a:xfrm>
          <a:prstGeom prst="rect">
            <a:avLst/>
          </a:prstGeom>
          <a:solidFill>
            <a:srgbClr val="2A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013"/>
          </a:p>
        </p:txBody>
      </p:sp>
      <p:pic>
        <p:nvPicPr>
          <p:cNvPr id="13" name="Graphic 10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0"/>
            <a:ext cx="3967566" cy="741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8" y="44624"/>
            <a:ext cx="1653952" cy="645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57424"/>
            <a:ext cx="10363200" cy="2387600"/>
          </a:xfrm>
        </p:spPr>
        <p:txBody>
          <a:bodyPr/>
          <a:lstStyle/>
          <a:p>
            <a:r>
              <a:rPr lang="de-DE" dirty="0"/>
              <a:t>Literaturrecherche in Pollux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717454"/>
            <a:ext cx="9144000" cy="1655762"/>
          </a:xfrm>
        </p:spPr>
        <p:txBody>
          <a:bodyPr/>
          <a:lstStyle/>
          <a:p>
            <a:r>
              <a:rPr lang="de-DE" dirty="0"/>
              <a:t>pollux-fid.de</a:t>
            </a:r>
          </a:p>
        </p:txBody>
      </p:sp>
    </p:spTree>
    <p:extLst>
      <p:ext uri="{BB962C8B-B14F-4D97-AF65-F5344CB8AC3E}">
        <p14:creationId xmlns:p14="http://schemas.microsoft.com/office/powerpoint/2010/main" val="176238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Literaturrecherche in Pollux - Literaturlisten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540" t="35822" r="37580" b="18097"/>
          <a:stretch/>
        </p:blipFill>
        <p:spPr>
          <a:xfrm>
            <a:off x="1123511" y="1597171"/>
            <a:ext cx="4355760" cy="2903840"/>
          </a:xfrm>
          <a:prstGeom prst="rect">
            <a:avLst/>
          </a:prstGeo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5384" t="24409" r="26768" b="53343"/>
          <a:stretch/>
        </p:blipFill>
        <p:spPr>
          <a:xfrm>
            <a:off x="1271463" y="4941168"/>
            <a:ext cx="4955845" cy="129614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10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l="23428" t="21960" r="23939" b="6834"/>
          <a:stretch/>
        </p:blipFill>
        <p:spPr>
          <a:xfrm>
            <a:off x="6384032" y="1844824"/>
            <a:ext cx="5292174" cy="402735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919536" y="3789040"/>
            <a:ext cx="1368152" cy="711971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39416" y="172132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11424" y="47251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16" name="Rechteck 15"/>
          <p:cNvSpPr/>
          <p:nvPr/>
        </p:nvSpPr>
        <p:spPr>
          <a:xfrm>
            <a:off x="10623241" y="3789040"/>
            <a:ext cx="873359" cy="216024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999235" y="5707568"/>
            <a:ext cx="1228073" cy="504056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059996" y="17632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AD635C9A-9517-45CE-BDB5-F280D61B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15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11018440" cy="925986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Literaturrecherche in Pollux – Literaturlisten teilen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11</a:t>
            </a:fld>
            <a:endParaRPr lang="de-DE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494DA852-C534-423D-86F7-A7D05AD83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68A5F8-AF1A-4514-9CEB-1666645FAA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B688BE-A6BF-4E2E-BE18-8C936EE2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0" y="1556792"/>
            <a:ext cx="5744540" cy="54563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E0CFAF-B0A9-4C70-8935-F2F298EE5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2348880"/>
            <a:ext cx="4745495" cy="352998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9400D31-B955-4322-B7A1-6DAFFE1F462B}"/>
              </a:ext>
            </a:extLst>
          </p:cNvPr>
          <p:cNvSpPr/>
          <p:nvPr/>
        </p:nvSpPr>
        <p:spPr>
          <a:xfrm>
            <a:off x="4138483" y="1763248"/>
            <a:ext cx="2245549" cy="585632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CE1323-0E24-425E-A0CE-83BAF9E8D540}"/>
              </a:ext>
            </a:extLst>
          </p:cNvPr>
          <p:cNvSpPr/>
          <p:nvPr/>
        </p:nvSpPr>
        <p:spPr>
          <a:xfrm>
            <a:off x="9912424" y="2996952"/>
            <a:ext cx="1404352" cy="432048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96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4895842" y="2048313"/>
            <a:ext cx="769835" cy="769835"/>
          </a:xfrm>
          <a:prstGeom prst="ellipse">
            <a:avLst/>
          </a:prstGeom>
          <a:solidFill>
            <a:srgbClr val="6C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CB7DF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386829" y="2984553"/>
            <a:ext cx="769835" cy="769835"/>
          </a:xfrm>
          <a:prstGeom prst="ellipse">
            <a:avLst/>
          </a:prstGeom>
          <a:solidFill>
            <a:srgbClr val="2A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A6794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877816" y="3924019"/>
            <a:ext cx="769835" cy="769835"/>
          </a:xfrm>
          <a:prstGeom prst="ellipse">
            <a:avLst/>
          </a:prstGeom>
          <a:solidFill>
            <a:srgbClr val="6C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CB7DF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368803" y="4863485"/>
            <a:ext cx="769835" cy="769835"/>
          </a:xfrm>
          <a:prstGeom prst="ellipse">
            <a:avLst/>
          </a:prstGeom>
          <a:solidFill>
            <a:srgbClr val="2A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CB7D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23392" y="1858400"/>
            <a:ext cx="4142376" cy="4142376"/>
          </a:xfrm>
          <a:prstGeom prst="ellipse">
            <a:avLst/>
          </a:prstGeom>
          <a:solidFill>
            <a:srgbClr val="2A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12</a:t>
            </a:fld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849503" y="3014929"/>
            <a:ext cx="37963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Blender Pro Medium" panose="02000606040000020004" pitchFamily="2" charset="0"/>
              </a:rPr>
              <a:t>Fragen und Feedback immer gerne an: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  <a:latin typeface="Blender Pro Medium" panose="02000606040000020004" pitchFamily="2" charset="0"/>
              </a:rPr>
              <a:t>Fachinformationsdienst Politikwissenschaft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5817089" y="2077051"/>
            <a:ext cx="3276580" cy="708942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Pollux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de-DE" sz="2000" dirty="0">
                <a:solidFill>
                  <a:srgbClr val="2A6794"/>
                </a:solidFill>
              </a:rPr>
              <a:t>Pollux-fid.de/</a:t>
            </a:r>
            <a:r>
              <a:rPr lang="de-DE" sz="2000" dirty="0" err="1">
                <a:solidFill>
                  <a:srgbClr val="2A6794"/>
                </a:solidFill>
              </a:rPr>
              <a:t>contact</a:t>
            </a:r>
            <a:endParaRPr lang="de-DE" sz="2000" dirty="0">
              <a:solidFill>
                <a:srgbClr val="2A6794"/>
              </a:solidFill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6286738" y="3018649"/>
            <a:ext cx="3289649" cy="68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Font typeface="Arial"/>
              <a:buNone/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Email</a:t>
            </a:r>
          </a:p>
          <a:p>
            <a:pPr marL="0" indent="0" rtl="0">
              <a:spcBef>
                <a:spcPts val="0"/>
              </a:spcBef>
              <a:buFont typeface="Arial"/>
              <a:buNone/>
            </a:pPr>
            <a:r>
              <a:rPr lang="de-DE" sz="2000" dirty="0">
                <a:solidFill>
                  <a:srgbClr val="2A6794"/>
                </a:solidFill>
              </a:rPr>
              <a:t>kontakt@pollux-fid.de</a:t>
            </a:r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7234230" y="4879785"/>
            <a:ext cx="3083353" cy="58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Font typeface="Arial"/>
              <a:buNone/>
            </a:pPr>
            <a:r>
              <a:rPr lang="de-DE" sz="2400" dirty="0" err="1">
                <a:solidFill>
                  <a:schemeClr val="tx2">
                    <a:lumMod val="75000"/>
                  </a:schemeClr>
                </a:solidFill>
              </a:rPr>
              <a:t>Mastodon</a:t>
            </a: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rtl="0">
              <a:spcBef>
                <a:spcPts val="0"/>
              </a:spcBef>
              <a:buFont typeface="Arial"/>
              <a:buNone/>
            </a:pPr>
            <a:r>
              <a:rPr lang="de-DE" sz="2000" dirty="0">
                <a:solidFill>
                  <a:srgbClr val="2A6794"/>
                </a:solidFill>
              </a:rPr>
              <a:t>@</a:t>
            </a:r>
            <a:r>
              <a:rPr lang="de-DE" sz="2000" dirty="0" err="1">
                <a:solidFill>
                  <a:srgbClr val="2A6794"/>
                </a:solidFill>
              </a:rPr>
              <a:t>fidpol.polsci.social</a:t>
            </a:r>
            <a:endParaRPr lang="de-DE" sz="2000" dirty="0">
              <a:solidFill>
                <a:srgbClr val="2A6794"/>
              </a:solidFill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839416" y="762209"/>
            <a:ext cx="10515600" cy="925986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Vielen Dank!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89" y="3239020"/>
            <a:ext cx="372713" cy="2608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77" y="5045110"/>
            <a:ext cx="391288" cy="41789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54" y="2266669"/>
            <a:ext cx="467010" cy="36053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77" y="1823290"/>
            <a:ext cx="2515883" cy="17392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286FFFF-3B61-4002-9133-DAC49D9191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83" y="4082351"/>
            <a:ext cx="442202" cy="394438"/>
          </a:xfrm>
          <a:prstGeom prst="rect">
            <a:avLst/>
          </a:prstGeom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D214CF7F-3D31-43BD-B272-D25C71878466}"/>
              </a:ext>
            </a:extLst>
          </p:cNvPr>
          <p:cNvSpPr txBox="1">
            <a:spLocks/>
          </p:cNvSpPr>
          <p:nvPr/>
        </p:nvSpPr>
        <p:spPr bwMode="auto">
          <a:xfrm>
            <a:off x="6739415" y="3933056"/>
            <a:ext cx="3158702" cy="684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Font typeface="Arial"/>
              <a:buNone/>
            </a:pPr>
            <a:r>
              <a:rPr lang="de-DE" sz="2400" dirty="0" err="1">
                <a:solidFill>
                  <a:schemeClr val="tx2">
                    <a:lumMod val="75000"/>
                  </a:schemeClr>
                </a:solidFill>
              </a:rPr>
              <a:t>Bluesky</a:t>
            </a: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de-DE" sz="2000" dirty="0">
                <a:solidFill>
                  <a:srgbClr val="2A6794"/>
                </a:solidFill>
              </a:rPr>
              <a:t>@</a:t>
            </a:r>
            <a:r>
              <a:rPr lang="de-DE" sz="2000" dirty="0" err="1">
                <a:solidFill>
                  <a:srgbClr val="2A6794"/>
                </a:solidFill>
              </a:rPr>
              <a:t>fidpol.bsky.social</a:t>
            </a:r>
            <a:endParaRPr lang="de-DE" sz="2000" dirty="0">
              <a:solidFill>
                <a:srgbClr val="2A6794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6226F69-8F51-43C2-8FCF-BB2755580F8B}"/>
              </a:ext>
            </a:extLst>
          </p:cNvPr>
          <p:cNvSpPr/>
          <p:nvPr/>
        </p:nvSpPr>
        <p:spPr>
          <a:xfrm>
            <a:off x="7070461" y="5788715"/>
            <a:ext cx="769835" cy="769835"/>
          </a:xfrm>
          <a:prstGeom prst="ellipse">
            <a:avLst/>
          </a:prstGeom>
          <a:solidFill>
            <a:srgbClr val="6C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CB7DF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4C7BBA-0FBE-49CF-A9ED-A84F07BA21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41" y="5979138"/>
            <a:ext cx="399473" cy="388987"/>
          </a:xfrm>
          <a:prstGeom prst="rect">
            <a:avLst/>
          </a:prstGeom>
        </p:spPr>
      </p:pic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43DA0E48-CF1F-4E79-99DA-A581DCA8F76C}"/>
              </a:ext>
            </a:extLst>
          </p:cNvPr>
          <p:cNvSpPr txBox="1">
            <a:spLocks/>
          </p:cNvSpPr>
          <p:nvPr/>
        </p:nvSpPr>
        <p:spPr bwMode="auto">
          <a:xfrm>
            <a:off x="7968208" y="5805264"/>
            <a:ext cx="3083353" cy="58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Font typeface="Arial"/>
              <a:buNone/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LinkedIn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de-DE" sz="2000" dirty="0">
                <a:solidFill>
                  <a:srgbClr val="2A6794"/>
                </a:solidFill>
              </a:rPr>
              <a:t>https://shorturl.at/odXx4</a:t>
            </a:r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CE6C6B9D-6E57-405A-9655-D4F1EBEC5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9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Was ist Pollux?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2</a:t>
            </a:fld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286440" y="2871491"/>
            <a:ext cx="2088232" cy="2088232"/>
          </a:xfrm>
          <a:prstGeom prst="ellipse">
            <a:avLst/>
          </a:prstGeom>
          <a:solidFill>
            <a:srgbClr val="2A6794"/>
          </a:solidFill>
          <a:ln>
            <a:solidFill>
              <a:srgbClr val="2A6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13 Mio. Nachweise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7824192" y="1340768"/>
            <a:ext cx="2881536" cy="5112568"/>
            <a:chOff x="7824192" y="1536512"/>
            <a:chExt cx="2881536" cy="5112568"/>
          </a:xfrm>
        </p:grpSpPr>
        <p:sp>
          <p:nvSpPr>
            <p:cNvPr id="13" name="Abgerundetes Rechteck 12"/>
            <p:cNvSpPr/>
            <p:nvPr/>
          </p:nvSpPr>
          <p:spPr>
            <a:xfrm>
              <a:off x="7824192" y="1536512"/>
              <a:ext cx="2881536" cy="5112568"/>
            </a:xfrm>
            <a:prstGeom prst="roundRect">
              <a:avLst>
                <a:gd name="adj" fmla="val 5737"/>
              </a:avLst>
            </a:prstGeom>
            <a:solidFill>
              <a:srgbClr val="2A67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8112832" y="1824544"/>
              <a:ext cx="2304256" cy="6570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rgbClr val="2A6794"/>
                  </a:solidFill>
                </a:rPr>
                <a:t>Bibliothekskataloge</a:t>
              </a:r>
              <a:endParaRPr lang="de-DE" dirty="0">
                <a:solidFill>
                  <a:srgbClr val="2A6794"/>
                </a:solidFill>
              </a:endParaRP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8125368" y="4704864"/>
              <a:ext cx="2304256" cy="8710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rgbClr val="2A6794"/>
                  </a:solidFill>
                </a:rPr>
                <a:t>Forschungsdaten-repositorien</a:t>
              </a:r>
              <a:endParaRPr lang="de-DE" dirty="0">
                <a:solidFill>
                  <a:srgbClr val="2A6794"/>
                </a:solidFill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8112832" y="2760648"/>
              <a:ext cx="2304256" cy="5923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rgbClr val="2A6794"/>
                  </a:solidFill>
                </a:rPr>
                <a:t>Datenbanken</a:t>
              </a:r>
              <a:endParaRPr lang="de-DE" dirty="0">
                <a:solidFill>
                  <a:srgbClr val="2A6794"/>
                </a:solidFill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8112832" y="3624744"/>
              <a:ext cx="2304256" cy="796499"/>
              <a:chOff x="8814832" y="3459814"/>
              <a:chExt cx="2304256" cy="785603"/>
            </a:xfrm>
          </p:grpSpPr>
          <p:sp>
            <p:nvSpPr>
              <p:cNvPr id="16" name="Abgerundetes Rechteck 15"/>
              <p:cNvSpPr/>
              <p:nvPr/>
            </p:nvSpPr>
            <p:spPr>
              <a:xfrm>
                <a:off x="8814832" y="3459814"/>
                <a:ext cx="2304256" cy="7856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2A6794"/>
                    </a:solidFill>
                  </a:rPr>
                  <a:t>             </a:t>
                </a:r>
                <a:r>
                  <a:rPr lang="de-DE" sz="2000" dirty="0">
                    <a:solidFill>
                      <a:srgbClr val="2A6794"/>
                    </a:solidFill>
                  </a:rPr>
                  <a:t>Repositorien</a:t>
                </a:r>
                <a:endParaRPr lang="de-DE" dirty="0">
                  <a:solidFill>
                    <a:srgbClr val="2A6794"/>
                  </a:solidFill>
                </a:endParaRPr>
              </a:p>
            </p:txBody>
          </p:sp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8240" y="3530835"/>
                <a:ext cx="648072" cy="649006"/>
              </a:xfrm>
              <a:prstGeom prst="rect">
                <a:avLst/>
              </a:prstGeom>
            </p:spPr>
          </p:pic>
        </p:grpSp>
      </p:grpSp>
      <p:sp>
        <p:nvSpPr>
          <p:cNvPr id="27" name="Abgerundetes Rechteck 26"/>
          <p:cNvSpPr/>
          <p:nvPr/>
        </p:nvSpPr>
        <p:spPr>
          <a:xfrm>
            <a:off x="4367808" y="2132674"/>
            <a:ext cx="2375658" cy="576064"/>
          </a:xfrm>
          <a:prstGeom prst="roundRect">
            <a:avLst/>
          </a:prstGeom>
          <a:solidFill>
            <a:srgbClr val="6C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Bücher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4367808" y="3026806"/>
            <a:ext cx="2375658" cy="672455"/>
          </a:xfrm>
          <a:prstGeom prst="roundRect">
            <a:avLst/>
          </a:prstGeom>
          <a:solidFill>
            <a:srgbClr val="6C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Aufsätze und Blogbeiträge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4367808" y="4098393"/>
            <a:ext cx="2375658" cy="576064"/>
          </a:xfrm>
          <a:prstGeom prst="roundRect">
            <a:avLst/>
          </a:prstGeom>
          <a:solidFill>
            <a:srgbClr val="6C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Forschungsdaten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4367808" y="5068454"/>
            <a:ext cx="2376264" cy="576064"/>
          </a:xfrm>
          <a:prstGeom prst="roundRect">
            <a:avLst/>
          </a:prstGeom>
          <a:solidFill>
            <a:srgbClr val="6C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Sammelwerksbeiträge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 flipH="1" flipV="1">
            <a:off x="3196495" y="4642620"/>
            <a:ext cx="1169910" cy="718522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3196495" y="2425149"/>
            <a:ext cx="1169910" cy="718522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3452689" y="3399866"/>
            <a:ext cx="914816" cy="330929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 flipV="1">
            <a:off x="3451893" y="4048863"/>
            <a:ext cx="914512" cy="337562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H="1">
            <a:off x="6743466" y="2420888"/>
            <a:ext cx="432654" cy="0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 flipH="1">
            <a:off x="6743466" y="3429000"/>
            <a:ext cx="432654" cy="0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 flipH="1">
            <a:off x="6743466" y="4396317"/>
            <a:ext cx="432654" cy="0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 flipH="1">
            <a:off x="6743466" y="5373216"/>
            <a:ext cx="432654" cy="0"/>
          </a:xfrm>
          <a:prstGeom prst="straightConnector1">
            <a:avLst/>
          </a:prstGeom>
          <a:ln w="19050">
            <a:solidFill>
              <a:srgbClr val="2A6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/>
          <p:cNvCxnSpPr/>
          <p:nvPr/>
        </p:nvCxnSpPr>
        <p:spPr>
          <a:xfrm>
            <a:off x="7176120" y="2420706"/>
            <a:ext cx="0" cy="2952510"/>
          </a:xfrm>
          <a:prstGeom prst="line">
            <a:avLst/>
          </a:prstGeom>
          <a:ln w="19050">
            <a:solidFill>
              <a:srgbClr val="2A6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bgerundetes Rechteck 30"/>
          <p:cNvSpPr/>
          <p:nvPr/>
        </p:nvSpPr>
        <p:spPr>
          <a:xfrm>
            <a:off x="8112224" y="5644518"/>
            <a:ext cx="2304256" cy="5923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2A6794"/>
                </a:solidFill>
              </a:rPr>
              <a:t>Forschungsblogs</a:t>
            </a:r>
          </a:p>
        </p:txBody>
      </p:sp>
      <p:cxnSp>
        <p:nvCxnSpPr>
          <p:cNvPr id="8" name="Gerader Verbinder 7"/>
          <p:cNvCxnSpPr/>
          <p:nvPr/>
        </p:nvCxnSpPr>
        <p:spPr>
          <a:xfrm>
            <a:off x="7176120" y="3861048"/>
            <a:ext cx="648072" cy="0"/>
          </a:xfrm>
          <a:prstGeom prst="line">
            <a:avLst/>
          </a:prstGeom>
          <a:ln w="19050">
            <a:solidFill>
              <a:srgbClr val="2A6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17339BBB-1EC3-407E-A513-66855B1F0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20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Wer kann Pollux nutzen?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9" y="2420888"/>
            <a:ext cx="5613073" cy="28851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204864"/>
            <a:ext cx="5467451" cy="3050838"/>
          </a:xfrm>
          <a:prstGeom prst="rect">
            <a:avLst/>
          </a:prstGeom>
        </p:spPr>
      </p:pic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A33049E-C24A-4725-B78C-241170D3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5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04778D6-1B8E-4A15-8869-32145789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39" y="2402448"/>
            <a:ext cx="8282222" cy="19921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Wie finde ich Literatur?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99456" y="2060848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Vor der Suche:</a:t>
            </a:r>
            <a:br>
              <a:rPr lang="de-DE" sz="24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     VPN aktivieren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     Einloggen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281" y="2834342"/>
            <a:ext cx="432048" cy="3920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41" y="3436891"/>
            <a:ext cx="432048" cy="3920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727848" y="2996953"/>
            <a:ext cx="5040560" cy="432048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0FF36749-0F7F-4243-A90C-58FCE3519F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7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529686"/>
            <a:ext cx="5369246" cy="52985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Literaturrecherche in Pollux - Trefferanzeige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5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887095" y="1484784"/>
            <a:ext cx="1362472" cy="5067666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322568" y="1628800"/>
            <a:ext cx="10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D6B21"/>
                </a:solidFill>
              </a:rPr>
              <a:t>Suchfilter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5499276" y="1484785"/>
            <a:ext cx="1388812" cy="360040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4C08F161-1EFB-406C-8D17-43FA8FAD8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02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Literaturrecherche in Pollux - Verfügbarkeit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2533" t="31543" r="40578"/>
          <a:stretch/>
        </p:blipFill>
        <p:spPr>
          <a:xfrm>
            <a:off x="6816080" y="1660432"/>
            <a:ext cx="4320480" cy="4342927"/>
          </a:xfrm>
          <a:prstGeom prst="rect">
            <a:avLst/>
          </a:prstGeom>
        </p:spPr>
      </p:pic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3969" t="17441" r="37465" b="14809"/>
          <a:stretch/>
        </p:blipFill>
        <p:spPr>
          <a:xfrm>
            <a:off x="838200" y="1576564"/>
            <a:ext cx="4753744" cy="452346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6</a:t>
            </a:fld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941528" y="5229241"/>
            <a:ext cx="936104" cy="432048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960096" y="4734064"/>
            <a:ext cx="936104" cy="279112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1211982">
            <a:off x="3007573" y="5098716"/>
            <a:ext cx="3813340" cy="129622"/>
          </a:xfrm>
          <a:prstGeom prst="rightArrow">
            <a:avLst/>
          </a:prstGeom>
          <a:solidFill>
            <a:srgbClr val="ED6B21"/>
          </a:solidFill>
          <a:ln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343472" y="2924944"/>
            <a:ext cx="4176464" cy="504056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409580" y="2579038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ED6B21"/>
                </a:solidFill>
              </a:rPr>
              <a:t>In Heimatbibliothek vorhanden</a:t>
            </a:r>
          </a:p>
        </p:txBody>
      </p:sp>
      <p:sp>
        <p:nvSpPr>
          <p:cNvPr id="20" name="Textfeld 19"/>
          <p:cNvSpPr txBox="1"/>
          <p:nvPr/>
        </p:nvSpPr>
        <p:spPr>
          <a:xfrm rot="21273922">
            <a:off x="3542127" y="5179180"/>
            <a:ext cx="3047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ED6B21"/>
                </a:solidFill>
              </a:rPr>
              <a:t>Anzeige besitzende Bibliotheken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FC6A2A09-8ECD-4984-B9BF-7ABFF48ED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58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Literaturrecherche in Pollux - Direktzugriff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336" t="33047" r="40849" b="22756"/>
          <a:stretch/>
        </p:blipFill>
        <p:spPr>
          <a:xfrm>
            <a:off x="966581" y="1866122"/>
            <a:ext cx="4955300" cy="3312368"/>
          </a:xfrm>
          <a:prstGeom prst="rect">
            <a:avLst/>
          </a:prstGeo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4933" t="20545" r="26427" b="6673"/>
          <a:stretch/>
        </p:blipFill>
        <p:spPr>
          <a:xfrm>
            <a:off x="6366087" y="1793580"/>
            <a:ext cx="5203135" cy="421725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7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055440" y="3940913"/>
            <a:ext cx="1440160" cy="410750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44072" y="2924944"/>
            <a:ext cx="936104" cy="720080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20872546">
            <a:off x="4664970" y="3538725"/>
            <a:ext cx="1956517" cy="180698"/>
          </a:xfrm>
          <a:prstGeom prst="rightArrow">
            <a:avLst/>
          </a:prstGeom>
          <a:solidFill>
            <a:srgbClr val="ED6B21"/>
          </a:solidFill>
          <a:ln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00262F41-104C-4A91-86DC-21C4BF2D3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39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56D742-84B6-4AE4-AA5B-A209B19A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42" y="1822951"/>
            <a:ext cx="6087598" cy="4255561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Literaturrecherche in Pollux – Problem melden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8</a:t>
            </a:fld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151513" y="5157192"/>
            <a:ext cx="1088503" cy="288032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243D908-DCAF-4CA2-AD85-AEC0A770E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88088" y="1825625"/>
            <a:ext cx="2571980" cy="4351338"/>
          </a:xfrm>
          <a:prstGeom prst="rect">
            <a:avLst/>
          </a:prstGeom>
        </p:spPr>
      </p:pic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4B402FD9-B6D5-419D-810E-5EB21B890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68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A6794"/>
                </a:solidFill>
                <a:latin typeface="Blender Pro Medium" panose="02000606040000020004" pitchFamily="2" charset="0"/>
              </a:rPr>
              <a:t>Literaturrecherche in Pollux – Suche speichern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1900" t="22271" r="22615" b="49345"/>
          <a:stretch/>
        </p:blipFill>
        <p:spPr>
          <a:xfrm>
            <a:off x="5901257" y="1824412"/>
            <a:ext cx="5739359" cy="1629108"/>
          </a:xfrm>
          <a:prstGeom prst="rect">
            <a:avLst/>
          </a:prstGeo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3193" t="22734" r="22916" b="21992"/>
          <a:stretch/>
        </p:blipFill>
        <p:spPr>
          <a:xfrm>
            <a:off x="839416" y="3522899"/>
            <a:ext cx="4626715" cy="257039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8203F-FBEA-0F48-8014-49CB8CD06087}" type="slidenum">
              <a:rPr lang="de-DE" smtClean="0"/>
              <a:t>9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23392" y="183829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71964" y="184624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24380" t="22622" r="22578" b="29902"/>
          <a:stretch/>
        </p:blipFill>
        <p:spPr>
          <a:xfrm>
            <a:off x="6096000" y="3539236"/>
            <a:ext cx="4986395" cy="24176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22741" y="34855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</a:t>
            </a:r>
          </a:p>
        </p:txBody>
      </p:sp>
      <p:sp>
        <p:nvSpPr>
          <p:cNvPr id="15" name="Rechteck 14"/>
          <p:cNvSpPr/>
          <p:nvPr/>
        </p:nvSpPr>
        <p:spPr>
          <a:xfrm>
            <a:off x="9480376" y="5346953"/>
            <a:ext cx="1729408" cy="674335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060" y="1915072"/>
            <a:ext cx="4058820" cy="6948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135335" y="2393175"/>
            <a:ext cx="880545" cy="216749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0053138" y="2668963"/>
            <a:ext cx="720080" cy="3079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151784" y="5661249"/>
            <a:ext cx="880545" cy="216749"/>
          </a:xfrm>
          <a:prstGeom prst="rect">
            <a:avLst/>
          </a:prstGeom>
          <a:noFill/>
          <a:ln w="19050">
            <a:solidFill>
              <a:srgbClr val="ED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901257" y="358724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4</a:t>
            </a:r>
          </a:p>
        </p:txBody>
      </p:sp>
      <p:cxnSp>
        <p:nvCxnSpPr>
          <p:cNvPr id="22" name="Gerader Verbinder 21"/>
          <p:cNvCxnSpPr/>
          <p:nvPr/>
        </p:nvCxnSpPr>
        <p:spPr>
          <a:xfrm>
            <a:off x="623392" y="3453520"/>
            <a:ext cx="10873208" cy="3198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7307C856-6430-40DB-B6CB-C9B672E9E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600825" y="44448"/>
            <a:ext cx="4752973" cy="64769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Politikwissenschaft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61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596</Words>
  <Application>Microsoft Office PowerPoint</Application>
  <DocSecurity>0</DocSecurity>
  <PresentationFormat>Breitbild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Blender Pro Medium</vt:lpstr>
      <vt:lpstr>Calibri</vt:lpstr>
      <vt:lpstr>Calibri Light</vt:lpstr>
      <vt:lpstr>Office Theme</vt:lpstr>
      <vt:lpstr>Literaturrecherche in Pollux</vt:lpstr>
      <vt:lpstr>Was ist Pollux?</vt:lpstr>
      <vt:lpstr>Wer kann Pollux nutzen?</vt:lpstr>
      <vt:lpstr>Wie finde ich Literatur?</vt:lpstr>
      <vt:lpstr>Literaturrecherche in Pollux - Trefferanzeige</vt:lpstr>
      <vt:lpstr>Literaturrecherche in Pollux - Verfügbarkeit</vt:lpstr>
      <vt:lpstr>Literaturrecherche in Pollux - Direktzugriff</vt:lpstr>
      <vt:lpstr>Literaturrecherche in Pollux – Problem melden</vt:lpstr>
      <vt:lpstr>Literaturrecherche in Pollux – Suche speichern</vt:lpstr>
      <vt:lpstr>Literaturrecherche in Pollux - Literaturlisten</vt:lpstr>
      <vt:lpstr>Literaturrecherche in Pollux – Literaturlisten teilen</vt:lpstr>
      <vt:lpstr>Vielen Dank! </vt:lpstr>
    </vt:vector>
  </TitlesOfParts>
  <Manager/>
  <Company>SuUB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Inhalte| Lokale Verfügbarkeit</dc:title>
  <dc:subject/>
  <dc:creator>Benjamin Ahlborn</dc:creator>
  <cp:keywords/>
  <dc:description/>
  <cp:lastModifiedBy>schulung</cp:lastModifiedBy>
  <cp:revision>193</cp:revision>
  <dcterms:created xsi:type="dcterms:W3CDTF">2021-02-18T16:33:18Z</dcterms:created>
  <dcterms:modified xsi:type="dcterms:W3CDTF">2025-07-17T05:58:36Z</dcterms:modified>
  <cp:category/>
  <dc:identifier/>
  <cp:contentStatus/>
  <dc:language/>
  <cp:version/>
</cp:coreProperties>
</file>