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Lato 1 Bold" panose="020B0604020202020204" charset="0"/>
      <p:regular r:id="rId10"/>
    </p:embeddedFont>
    <p:embeddedFont>
      <p:font typeface="Lato 2" panose="020B0604020202020204" charset="0"/>
      <p:regular r:id="rId11"/>
    </p:embeddedFont>
    <p:embeddedFont>
      <p:font typeface="Open Sauce" panose="020B0604020202020204" charset="0"/>
      <p:regular r:id="rId12"/>
    </p:embeddedFont>
    <p:embeddedFont>
      <p:font typeface="Open Sauce Bold" panose="020B0604020202020204" charset="0"/>
      <p:regular r:id="rId13"/>
    </p:embeddedFont>
    <p:embeddedFont>
      <p:font typeface="Quicksan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307" autoAdjust="0"/>
  </p:normalViewPr>
  <p:slideViewPr>
    <p:cSldViewPr>
      <p:cViewPr varScale="1">
        <p:scale>
          <a:sx n="40" d="100"/>
          <a:sy n="40" d="100"/>
        </p:scale>
        <p:origin x="88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553A-E6C7-4846-8881-4BAEB188410F}" type="datetimeFigureOut">
              <a:rPr lang="de-DE" smtClean="0"/>
              <a:t>17.07.2025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724AC-CFBF-40D1-9D23-69803E73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ist mit rund 13 Mio. Nachweisen DAS zentrale Literatur- und Rechercheportal für die Politikwissenschaft. Die Nutzung von Pollux ist für alle kostenlos.</a:t>
            </a:r>
            <a:b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Pollux enthält politikwissenschaftliche Bücher, Aufsätze aus Zeitschriften und Sammelwerksbeiträgen in elektronischer und gedruckter Form aus vielen Bibliotheken, Datenbanken und Open Access Repositorien.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einzelnen Titel sind entweder direkt elektronisch mit einem Klick verfügbar, oder mit einem Hinweis auf die besitzenden Bibliotheken im Portal nachgewiesen.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“</a:t>
            </a:r>
            <a:r>
              <a:rPr lang="de-DE" sz="1200" b="0" i="0" u="none" strike="noStrik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Alerts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können Sie Ihre Suche speichern. Zukünftig werden Sie dann automatisch über neue Titel zu Ihrem Thema informiert. </a:t>
            </a:r>
            <a:endParaRPr lang="de-DE" dirty="0">
              <a:effectLst/>
            </a:endParaRPr>
          </a:p>
          <a:p>
            <a:pPr rtl="0"/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“Literaturlisten” können Sie ausgewählte Titel speichern und in ein Literaturverwaltungsprogramm wie Citavi oder Endnote exportieren. Sie können Ihre Literaturlisten veröffentlichen und mit anderen Personen gemeinsam bearbeiten.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24AC-CFBF-40D1-9D23-69803E731C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1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ihandform 96"/>
          <p:cNvSpPr/>
          <p:nvPr/>
        </p:nvSpPr>
        <p:spPr>
          <a:xfrm rot="587934">
            <a:off x="-822971" y="-536300"/>
            <a:ext cx="5354157" cy="11061641"/>
          </a:xfrm>
          <a:custGeom>
            <a:avLst/>
            <a:gdLst>
              <a:gd name="connsiteX0" fmla="*/ 5354157 w 5354157"/>
              <a:gd name="connsiteY0" fmla="*/ 0 h 11061641"/>
              <a:gd name="connsiteX1" fmla="*/ 5354157 w 5354157"/>
              <a:gd name="connsiteY1" fmla="*/ 10439296 h 11061641"/>
              <a:gd name="connsiteX2" fmla="*/ 1750751 w 5354157"/>
              <a:gd name="connsiteY2" fmla="*/ 11061641 h 11061641"/>
              <a:gd name="connsiteX3" fmla="*/ 0 w 5354157"/>
              <a:gd name="connsiteY3" fmla="*/ 924718 h 110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4157" h="11061641">
                <a:moveTo>
                  <a:pt x="5354157" y="0"/>
                </a:moveTo>
                <a:lnTo>
                  <a:pt x="5354157" y="10439296"/>
                </a:lnTo>
                <a:lnTo>
                  <a:pt x="1750751" y="11061641"/>
                </a:lnTo>
                <a:lnTo>
                  <a:pt x="0" y="92471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1552" r="-61552"/>
            </a:stretch>
          </a:blipFill>
        </p:spPr>
      </p:sp>
      <p:pic>
        <p:nvPicPr>
          <p:cNvPr id="91" name="Grafik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10287000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968" y="0"/>
            <a:ext cx="6352032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628518" y="5255568"/>
            <a:ext cx="1581091" cy="106121"/>
          </a:xfrm>
          <a:custGeom>
            <a:avLst/>
            <a:gdLst/>
            <a:ahLst/>
            <a:cxnLst/>
            <a:rect l="l" t="t" r="r" b="b"/>
            <a:pathLst>
              <a:path w="1581091" h="106121">
                <a:moveTo>
                  <a:pt x="0" y="0"/>
                </a:moveTo>
                <a:lnTo>
                  <a:pt x="1581091" y="0"/>
                </a:lnTo>
                <a:lnTo>
                  <a:pt x="1581091" y="106120"/>
                </a:lnTo>
                <a:lnTo>
                  <a:pt x="0" y="106120"/>
                </a:lnTo>
                <a:lnTo>
                  <a:pt x="0" y="0"/>
                </a:lnTo>
                <a:close/>
              </a:path>
            </a:pathLst>
          </a:custGeom>
          <a:solidFill>
            <a:srgbClr val="ED6B21"/>
          </a:solidFill>
        </p:spPr>
      </p:sp>
      <p:sp>
        <p:nvSpPr>
          <p:cNvPr id="5" name="TextBox 5"/>
          <p:cNvSpPr txBox="1"/>
          <p:nvPr/>
        </p:nvSpPr>
        <p:spPr>
          <a:xfrm>
            <a:off x="628519" y="5733504"/>
            <a:ext cx="4045306" cy="99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en-US" sz="1643">
                <a:solidFill>
                  <a:srgbClr val="6CB7DF"/>
                </a:solidFill>
                <a:latin typeface="Quicksand Bold"/>
              </a:rPr>
              <a:t>Das zentrale Literatur- und Rechercheportal für die Politikwissenschaft.</a:t>
            </a:r>
          </a:p>
        </p:txBody>
      </p:sp>
      <p:sp>
        <p:nvSpPr>
          <p:cNvPr id="6" name="Freeform 6"/>
          <p:cNvSpPr/>
          <p:nvPr/>
        </p:nvSpPr>
        <p:spPr>
          <a:xfrm>
            <a:off x="325024" y="2832941"/>
            <a:ext cx="3905952" cy="1566287"/>
          </a:xfrm>
          <a:custGeom>
            <a:avLst/>
            <a:gdLst/>
            <a:ahLst/>
            <a:cxnLst/>
            <a:rect l="l" t="t" r="r" b="b"/>
            <a:pathLst>
              <a:path w="3905952" h="1566287">
                <a:moveTo>
                  <a:pt x="0" y="0"/>
                </a:moveTo>
                <a:lnTo>
                  <a:pt x="3905952" y="0"/>
                </a:lnTo>
                <a:lnTo>
                  <a:pt x="3905952" y="1566286"/>
                </a:lnTo>
                <a:lnTo>
                  <a:pt x="0" y="15662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01041" y="1525840"/>
            <a:ext cx="4839441" cy="4839441"/>
          </a:xfrm>
          <a:custGeom>
            <a:avLst/>
            <a:gdLst/>
            <a:ahLst/>
            <a:cxnLst/>
            <a:rect l="l" t="t" r="r" b="b"/>
            <a:pathLst>
              <a:path w="4839441" h="4839441">
                <a:moveTo>
                  <a:pt x="0" y="0"/>
                </a:moveTo>
                <a:lnTo>
                  <a:pt x="4839441" y="0"/>
                </a:lnTo>
                <a:lnTo>
                  <a:pt x="4839441" y="4839441"/>
                </a:lnTo>
                <a:lnTo>
                  <a:pt x="0" y="4839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8720762" y="2204417"/>
            <a:ext cx="0" cy="765772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964652" y="2208459"/>
            <a:ext cx="3485217" cy="3478246"/>
          </a:xfrm>
          <a:custGeom>
            <a:avLst/>
            <a:gdLst/>
            <a:ahLst/>
            <a:cxnLst/>
            <a:rect l="l" t="t" r="r" b="b"/>
            <a:pathLst>
              <a:path w="3485217" h="3478246">
                <a:moveTo>
                  <a:pt x="0" y="0"/>
                </a:moveTo>
                <a:lnTo>
                  <a:pt x="3485217" y="0"/>
                </a:lnTo>
                <a:lnTo>
                  <a:pt x="3485217" y="3478246"/>
                </a:lnTo>
                <a:lnTo>
                  <a:pt x="0" y="3478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6693239" y="3071838"/>
            <a:ext cx="1177775" cy="386177"/>
          </a:xfrm>
          <a:prstGeom prst="line">
            <a:avLst/>
          </a:prstGeom>
          <a:ln w="104775" cap="flat">
            <a:solidFill>
              <a:srgbClr val="B5DB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>
            <a:off x="8881402" y="1825889"/>
            <a:ext cx="2872" cy="1239467"/>
          </a:xfrm>
          <a:prstGeom prst="line">
            <a:avLst/>
          </a:prstGeom>
          <a:ln w="104775" cap="flat">
            <a:solidFill>
              <a:srgbClr val="214E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H="1">
            <a:off x="9599203" y="3413212"/>
            <a:ext cx="1167839" cy="415258"/>
          </a:xfrm>
          <a:prstGeom prst="line">
            <a:avLst/>
          </a:prstGeom>
          <a:ln w="104775" cap="flat">
            <a:solidFill>
              <a:srgbClr val="2867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7385345" y="4531789"/>
            <a:ext cx="695579" cy="1025893"/>
          </a:xfrm>
          <a:prstGeom prst="line">
            <a:avLst/>
          </a:prstGeom>
          <a:ln w="104775" cap="flat">
            <a:solidFill>
              <a:srgbClr val="80BB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042877" y="3373715"/>
            <a:ext cx="916765" cy="29317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>
            <a:off x="9464279" y="3363852"/>
            <a:ext cx="913146" cy="32065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9222912" y="4614204"/>
            <a:ext cx="555837" cy="780364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 flipV="1">
            <a:off x="9101597" y="4723979"/>
            <a:ext cx="761089" cy="978279"/>
          </a:xfrm>
          <a:prstGeom prst="line">
            <a:avLst/>
          </a:prstGeom>
          <a:ln w="104775" cap="flat">
            <a:solidFill>
              <a:srgbClr val="4B8F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7711851" y="4542367"/>
            <a:ext cx="558954" cy="852778"/>
          </a:xfrm>
          <a:prstGeom prst="line">
            <a:avLst/>
          </a:prstGeom>
          <a:ln w="247650" cap="flat">
            <a:solidFill>
              <a:srgbClr val="F1F2F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7441988" y="2678003"/>
            <a:ext cx="2542972" cy="2535116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9585980" y="2066721"/>
            <a:ext cx="597142" cy="772702"/>
          </a:xfrm>
          <a:custGeom>
            <a:avLst/>
            <a:gdLst/>
            <a:ahLst/>
            <a:cxnLst/>
            <a:rect l="l" t="t" r="r" b="b"/>
            <a:pathLst>
              <a:path w="597142" h="772702">
                <a:moveTo>
                  <a:pt x="0" y="0"/>
                </a:moveTo>
                <a:lnTo>
                  <a:pt x="597143" y="0"/>
                </a:lnTo>
                <a:lnTo>
                  <a:pt x="597143" y="772702"/>
                </a:lnTo>
                <a:lnTo>
                  <a:pt x="0" y="772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213554" y="4160073"/>
            <a:ext cx="739319" cy="730448"/>
          </a:xfrm>
          <a:custGeom>
            <a:avLst/>
            <a:gdLst/>
            <a:ahLst/>
            <a:cxnLst/>
            <a:rect l="l" t="t" r="r" b="b"/>
            <a:pathLst>
              <a:path w="739319" h="730448">
                <a:moveTo>
                  <a:pt x="0" y="0"/>
                </a:moveTo>
                <a:lnTo>
                  <a:pt x="739319" y="0"/>
                </a:lnTo>
                <a:lnTo>
                  <a:pt x="739319" y="730448"/>
                </a:lnTo>
                <a:lnTo>
                  <a:pt x="0" y="7304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344548" y="5519450"/>
            <a:ext cx="794763" cy="605609"/>
          </a:xfrm>
          <a:custGeom>
            <a:avLst/>
            <a:gdLst/>
            <a:ahLst/>
            <a:cxnLst/>
            <a:rect l="l" t="t" r="r" b="b"/>
            <a:pathLst>
              <a:path w="794763" h="605609">
                <a:moveTo>
                  <a:pt x="0" y="0"/>
                </a:moveTo>
                <a:lnTo>
                  <a:pt x="794762" y="0"/>
                </a:lnTo>
                <a:lnTo>
                  <a:pt x="794762" y="605609"/>
                </a:lnTo>
                <a:lnTo>
                  <a:pt x="0" y="6056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67930" y="4074908"/>
            <a:ext cx="714197" cy="815613"/>
          </a:xfrm>
          <a:custGeom>
            <a:avLst/>
            <a:gdLst/>
            <a:ahLst/>
            <a:cxnLst/>
            <a:rect l="l" t="t" r="r" b="b"/>
            <a:pathLst>
              <a:path w="714197" h="815613">
                <a:moveTo>
                  <a:pt x="0" y="0"/>
                </a:moveTo>
                <a:lnTo>
                  <a:pt x="714197" y="0"/>
                </a:lnTo>
                <a:lnTo>
                  <a:pt x="714197" y="815613"/>
                </a:lnTo>
                <a:lnTo>
                  <a:pt x="0" y="81561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441988" y="1932641"/>
            <a:ext cx="687625" cy="783892"/>
          </a:xfrm>
          <a:custGeom>
            <a:avLst/>
            <a:gdLst/>
            <a:ahLst/>
            <a:cxnLst/>
            <a:rect l="l" t="t" r="r" b="b"/>
            <a:pathLst>
              <a:path w="687625" h="783892">
                <a:moveTo>
                  <a:pt x="0" y="0"/>
                </a:moveTo>
                <a:lnTo>
                  <a:pt x="687625" y="0"/>
                </a:lnTo>
                <a:lnTo>
                  <a:pt x="687625" y="783892"/>
                </a:lnTo>
                <a:lnTo>
                  <a:pt x="0" y="783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V="1">
            <a:off x="8666737" y="8643575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flipV="1">
            <a:off x="8657212" y="8643575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9474725" y="7382682"/>
            <a:ext cx="1852384" cy="1852384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33" name="Freeform 33"/>
          <p:cNvSpPr/>
          <p:nvPr/>
        </p:nvSpPr>
        <p:spPr>
          <a:xfrm flipV="1">
            <a:off x="8580407" y="8587210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7"/>
                </a:moveTo>
                <a:lnTo>
                  <a:pt x="998663" y="565677"/>
                </a:lnTo>
                <a:lnTo>
                  <a:pt x="998663" y="0"/>
                </a:lnTo>
                <a:lnTo>
                  <a:pt x="0" y="0"/>
                </a:lnTo>
                <a:lnTo>
                  <a:pt x="0" y="565677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314" b="-314"/>
            </a:stretch>
          </a:blipFill>
          <a:ln cap="sq">
            <a:noFill/>
            <a:prstDash val="solid"/>
            <a:miter/>
          </a:ln>
        </p:spPr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7117665" y="7747920"/>
            <a:ext cx="1777277" cy="1777278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36" name="Freeform 36"/>
          <p:cNvSpPr/>
          <p:nvPr/>
        </p:nvSpPr>
        <p:spPr>
          <a:xfrm flipV="1">
            <a:off x="8657212" y="8634321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565676"/>
                </a:moveTo>
                <a:lnTo>
                  <a:pt x="998663" y="565676"/>
                </a:lnTo>
                <a:lnTo>
                  <a:pt x="998663" y="0"/>
                </a:lnTo>
                <a:lnTo>
                  <a:pt x="0" y="0"/>
                </a:lnTo>
                <a:lnTo>
                  <a:pt x="0" y="565676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314" b="-314"/>
            </a:stretch>
          </a:blipFill>
        </p:spPr>
      </p:sp>
      <p:grpSp>
        <p:nvGrpSpPr>
          <p:cNvPr id="37" name="Group 37"/>
          <p:cNvGrpSpPr/>
          <p:nvPr/>
        </p:nvGrpSpPr>
        <p:grpSpPr>
          <a:xfrm rot="5400000">
            <a:off x="15306115" y="669500"/>
            <a:ext cx="709633" cy="2830600"/>
            <a:chOff x="4" y="0"/>
            <a:chExt cx="2771140" cy="11053581"/>
          </a:xfrm>
        </p:grpSpPr>
        <p:sp>
          <p:nvSpPr>
            <p:cNvPr id="38" name="Freeform 38"/>
            <p:cNvSpPr/>
            <p:nvPr/>
          </p:nvSpPr>
          <p:spPr>
            <a:xfrm>
              <a:off x="4" y="0"/>
              <a:ext cx="2771140" cy="11053581"/>
            </a:xfrm>
            <a:custGeom>
              <a:avLst/>
              <a:gdLst/>
              <a:ahLst/>
              <a:cxnLst/>
              <a:rect l="l" t="t" r="r" b="b"/>
              <a:pathLst>
                <a:path w="2771140" h="11053582">
                  <a:moveTo>
                    <a:pt x="0" y="0"/>
                  </a:moveTo>
                  <a:lnTo>
                    <a:pt x="0" y="10150611"/>
                  </a:lnTo>
                  <a:lnTo>
                    <a:pt x="1384300" y="11053582"/>
                  </a:lnTo>
                  <a:lnTo>
                    <a:pt x="2771140" y="1015061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6275870" y="1680258"/>
            <a:ext cx="1590428" cy="759357"/>
            <a:chOff x="0" y="0"/>
            <a:chExt cx="13360876" cy="63792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360876" cy="6379210"/>
            </a:xfrm>
            <a:custGeom>
              <a:avLst/>
              <a:gdLst/>
              <a:ahLst/>
              <a:cxnLst/>
              <a:rect l="l" t="t" r="r" b="b"/>
              <a:pathLst>
                <a:path w="13360876" h="6379210">
                  <a:moveTo>
                    <a:pt x="6709976" y="0"/>
                  </a:moveTo>
                  <a:lnTo>
                    <a:pt x="6643105" y="0"/>
                  </a:lnTo>
                  <a:lnTo>
                    <a:pt x="6638090" y="7620"/>
                  </a:lnTo>
                  <a:lnTo>
                    <a:pt x="0" y="6379210"/>
                  </a:lnTo>
                  <a:lnTo>
                    <a:pt x="6714966" y="6379210"/>
                  </a:lnTo>
                  <a:lnTo>
                    <a:pt x="13360876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 rot="-10800000">
            <a:off x="16833913" y="1172593"/>
            <a:ext cx="1032001" cy="1032001"/>
            <a:chOff x="0" y="0"/>
            <a:chExt cx="495300" cy="4953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6B21"/>
            </a:solid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" name="Group 44"/>
          <p:cNvGrpSpPr/>
          <p:nvPr/>
        </p:nvGrpSpPr>
        <p:grpSpPr>
          <a:xfrm rot="5400000">
            <a:off x="14974807" y="1913936"/>
            <a:ext cx="709633" cy="3311263"/>
            <a:chOff x="0" y="0"/>
            <a:chExt cx="2771140" cy="1293058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771140" cy="12930589"/>
            </a:xfrm>
            <a:custGeom>
              <a:avLst/>
              <a:gdLst/>
              <a:ahLst/>
              <a:cxnLst/>
              <a:rect l="l" t="t" r="r" b="b"/>
              <a:pathLst>
                <a:path w="2771140" h="12930589">
                  <a:moveTo>
                    <a:pt x="0" y="0"/>
                  </a:moveTo>
                  <a:lnTo>
                    <a:pt x="0" y="12027619"/>
                  </a:lnTo>
                  <a:lnTo>
                    <a:pt x="1384300" y="12930589"/>
                  </a:lnTo>
                  <a:lnTo>
                    <a:pt x="2771140" y="12027619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6275870" y="3164242"/>
            <a:ext cx="1596557" cy="760143"/>
            <a:chOff x="0" y="0"/>
            <a:chExt cx="13398500" cy="63792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48" name="Group 48"/>
          <p:cNvGrpSpPr/>
          <p:nvPr/>
        </p:nvGrpSpPr>
        <p:grpSpPr>
          <a:xfrm rot="5400000">
            <a:off x="14782445" y="3252966"/>
            <a:ext cx="709633" cy="3695987"/>
            <a:chOff x="0" y="0"/>
            <a:chExt cx="2771140" cy="1443294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71140" cy="14432945"/>
            </a:xfrm>
            <a:custGeom>
              <a:avLst/>
              <a:gdLst/>
              <a:ahLst/>
              <a:cxnLst/>
              <a:rect l="l" t="t" r="r" b="b"/>
              <a:pathLst>
                <a:path w="2771140" h="14432945">
                  <a:moveTo>
                    <a:pt x="0" y="0"/>
                  </a:moveTo>
                  <a:lnTo>
                    <a:pt x="0" y="13529976"/>
                  </a:lnTo>
                  <a:lnTo>
                    <a:pt x="1384300" y="14432945"/>
                  </a:lnTo>
                  <a:lnTo>
                    <a:pt x="2771140" y="1352997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BC5E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6275870" y="4695633"/>
            <a:ext cx="1596557" cy="760143"/>
            <a:chOff x="0" y="0"/>
            <a:chExt cx="13398500" cy="637921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 rot="-10800000">
            <a:off x="16795554" y="4004176"/>
            <a:ext cx="1096783" cy="1096783"/>
            <a:chOff x="0" y="0"/>
            <a:chExt cx="495300" cy="4953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6B21"/>
            </a:solidFill>
          </p:spPr>
        </p:sp>
      </p:grpSp>
      <p:sp>
        <p:nvSpPr>
          <p:cNvPr id="55" name="Freeform 55"/>
          <p:cNvSpPr/>
          <p:nvPr/>
        </p:nvSpPr>
        <p:spPr>
          <a:xfrm>
            <a:off x="17036525" y="4399227"/>
            <a:ext cx="589678" cy="327271"/>
          </a:xfrm>
          <a:custGeom>
            <a:avLst/>
            <a:gdLst/>
            <a:ahLst/>
            <a:cxnLst/>
            <a:rect l="l" t="t" r="r" b="b"/>
            <a:pathLst>
              <a:path w="589678" h="327271">
                <a:moveTo>
                  <a:pt x="0" y="0"/>
                </a:moveTo>
                <a:lnTo>
                  <a:pt x="589677" y="0"/>
                </a:lnTo>
                <a:lnTo>
                  <a:pt x="589677" y="327271"/>
                </a:lnTo>
                <a:lnTo>
                  <a:pt x="0" y="3272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>
            <a:grpSpLocks noChangeAspect="1"/>
          </p:cNvGrpSpPr>
          <p:nvPr/>
        </p:nvGrpSpPr>
        <p:grpSpPr>
          <a:xfrm rot="-10800000">
            <a:off x="16833913" y="2519406"/>
            <a:ext cx="1058425" cy="1058425"/>
            <a:chOff x="0" y="0"/>
            <a:chExt cx="495300" cy="4953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6B21"/>
            </a:solidFill>
          </p:spPr>
        </p:sp>
      </p:grpSp>
      <p:sp>
        <p:nvSpPr>
          <p:cNvPr id="59" name="Freeform 59"/>
          <p:cNvSpPr/>
          <p:nvPr/>
        </p:nvSpPr>
        <p:spPr>
          <a:xfrm>
            <a:off x="17291068" y="2773284"/>
            <a:ext cx="162231" cy="568327"/>
          </a:xfrm>
          <a:custGeom>
            <a:avLst/>
            <a:gdLst/>
            <a:ahLst/>
            <a:cxnLst/>
            <a:rect l="l" t="t" r="r" b="b"/>
            <a:pathLst>
              <a:path w="162231" h="568327">
                <a:moveTo>
                  <a:pt x="0" y="0"/>
                </a:moveTo>
                <a:lnTo>
                  <a:pt x="162231" y="0"/>
                </a:lnTo>
                <a:lnTo>
                  <a:pt x="162231" y="568326"/>
                </a:lnTo>
                <a:lnTo>
                  <a:pt x="0" y="5683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3324704" y="6370176"/>
            <a:ext cx="4496052" cy="2310126"/>
          </a:xfrm>
          <a:custGeom>
            <a:avLst/>
            <a:gdLst/>
            <a:ahLst/>
            <a:cxnLst/>
            <a:rect l="l" t="t" r="r" b="b"/>
            <a:pathLst>
              <a:path w="4496052" h="2310126">
                <a:moveTo>
                  <a:pt x="0" y="0"/>
                </a:moveTo>
                <a:lnTo>
                  <a:pt x="4496052" y="0"/>
                </a:lnTo>
                <a:lnTo>
                  <a:pt x="4496052" y="2310126"/>
                </a:lnTo>
                <a:lnTo>
                  <a:pt x="0" y="23101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932626" y="9629736"/>
            <a:ext cx="1711654" cy="270441"/>
          </a:xfrm>
          <a:custGeom>
            <a:avLst/>
            <a:gdLst/>
            <a:ahLst/>
            <a:cxnLst/>
            <a:rect l="l" t="t" r="r" b="b"/>
            <a:pathLst>
              <a:path w="1711654" h="270441">
                <a:moveTo>
                  <a:pt x="0" y="0"/>
                </a:moveTo>
                <a:lnTo>
                  <a:pt x="1711653" y="0"/>
                </a:lnTo>
                <a:lnTo>
                  <a:pt x="1711653" y="270441"/>
                </a:lnTo>
                <a:lnTo>
                  <a:pt x="0" y="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3784216" y="9629736"/>
            <a:ext cx="3952643" cy="217395"/>
          </a:xfrm>
          <a:custGeom>
            <a:avLst/>
            <a:gdLst/>
            <a:ahLst/>
            <a:cxnLst/>
            <a:rect l="l" t="t" r="r" b="b"/>
            <a:pathLst>
              <a:path w="3952643" h="217395">
                <a:moveTo>
                  <a:pt x="0" y="0"/>
                </a:moveTo>
                <a:lnTo>
                  <a:pt x="3952643" y="0"/>
                </a:lnTo>
                <a:lnTo>
                  <a:pt x="3952643" y="217395"/>
                </a:lnTo>
                <a:lnTo>
                  <a:pt x="0" y="21739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7301274" y="8258389"/>
            <a:ext cx="1410057" cy="9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7"/>
              </a:lnSpc>
            </a:pP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...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direkt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elektronisch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mit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einem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Klick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verfügbar</a:t>
            </a:r>
            <a:endParaRPr lang="en-US" sz="1299" spc="64" dirty="0">
              <a:solidFill>
                <a:srgbClr val="FFFFFF"/>
              </a:solidFill>
              <a:latin typeface="Lato 1 Bold"/>
            </a:endParaRPr>
          </a:p>
          <a:p>
            <a:pPr algn="ctr">
              <a:lnSpc>
                <a:spcPts val="1468"/>
              </a:lnSpc>
            </a:pP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oder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...</a:t>
            </a:r>
          </a:p>
        </p:txBody>
      </p:sp>
      <p:sp>
        <p:nvSpPr>
          <p:cNvPr id="64" name="Freeform 64"/>
          <p:cNvSpPr/>
          <p:nvPr/>
        </p:nvSpPr>
        <p:spPr>
          <a:xfrm>
            <a:off x="6908580" y="7506184"/>
            <a:ext cx="998663" cy="565676"/>
          </a:xfrm>
          <a:custGeom>
            <a:avLst/>
            <a:gdLst/>
            <a:ahLst/>
            <a:cxnLst/>
            <a:rect l="l" t="t" r="r" b="b"/>
            <a:pathLst>
              <a:path w="998663" h="565676">
                <a:moveTo>
                  <a:pt x="0" y="0"/>
                </a:moveTo>
                <a:lnTo>
                  <a:pt x="998663" y="0"/>
                </a:lnTo>
                <a:lnTo>
                  <a:pt x="998663" y="565676"/>
                </a:lnTo>
                <a:lnTo>
                  <a:pt x="0" y="56567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t="-138" b="-138"/>
            </a:stretch>
          </a:blipFill>
          <a:ln cap="sq">
            <a:noFill/>
            <a:prstDash val="solid"/>
            <a:miter/>
          </a:ln>
        </p:spPr>
      </p:sp>
      <p:grpSp>
        <p:nvGrpSpPr>
          <p:cNvPr id="65" name="Group 65"/>
          <p:cNvGrpSpPr/>
          <p:nvPr/>
        </p:nvGrpSpPr>
        <p:grpSpPr>
          <a:xfrm>
            <a:off x="6934257" y="7433247"/>
            <a:ext cx="1007063" cy="575201"/>
            <a:chOff x="0" y="0"/>
            <a:chExt cx="1342750" cy="766935"/>
          </a:xfrm>
        </p:grpSpPr>
        <p:sp>
          <p:nvSpPr>
            <p:cNvPr id="66" name="Freeform 66"/>
            <p:cNvSpPr/>
            <p:nvPr/>
          </p:nvSpPr>
          <p:spPr>
            <a:xfrm>
              <a:off x="11200" y="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0" y="0"/>
                  </a:lnTo>
                  <a:lnTo>
                    <a:pt x="1331550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1" y="0"/>
                  </a:lnTo>
                  <a:lnTo>
                    <a:pt x="1331551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8" name="Freeform 68"/>
            <p:cNvSpPr/>
            <p:nvPr/>
          </p:nvSpPr>
          <p:spPr>
            <a:xfrm>
              <a:off x="0" y="12700"/>
              <a:ext cx="1331551" cy="754235"/>
            </a:xfrm>
            <a:custGeom>
              <a:avLst/>
              <a:gdLst/>
              <a:ahLst/>
              <a:cxnLst/>
              <a:rect l="l" t="t" r="r" b="b"/>
              <a:pathLst>
                <a:path w="1331551" h="754235">
                  <a:moveTo>
                    <a:pt x="0" y="0"/>
                  </a:moveTo>
                  <a:lnTo>
                    <a:pt x="1331551" y="0"/>
                  </a:lnTo>
                  <a:lnTo>
                    <a:pt x="1331551" y="754235"/>
                  </a:lnTo>
                  <a:lnTo>
                    <a:pt x="0" y="754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t="-138" b="-13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5350460" y="6697381"/>
            <a:ext cx="1686195" cy="1686195"/>
            <a:chOff x="0" y="0"/>
            <a:chExt cx="6350000" cy="6350000"/>
          </a:xfrm>
        </p:grpSpPr>
        <p:sp>
          <p:nvSpPr>
            <p:cNvPr id="70" name="Freeform 7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7BC5ED"/>
            </a:solidFill>
          </p:spPr>
        </p:sp>
      </p:grpSp>
      <p:sp>
        <p:nvSpPr>
          <p:cNvPr id="71" name="Freeform 71"/>
          <p:cNvSpPr/>
          <p:nvPr/>
        </p:nvSpPr>
        <p:spPr>
          <a:xfrm>
            <a:off x="17047787" y="1308002"/>
            <a:ext cx="835025" cy="587646"/>
          </a:xfrm>
          <a:custGeom>
            <a:avLst/>
            <a:gdLst/>
            <a:ahLst/>
            <a:cxnLst/>
            <a:rect l="l" t="t" r="r" b="b"/>
            <a:pathLst>
              <a:path w="835025" h="587646">
                <a:moveTo>
                  <a:pt x="0" y="0"/>
                </a:moveTo>
                <a:lnTo>
                  <a:pt x="835025" y="0"/>
                </a:lnTo>
                <a:lnTo>
                  <a:pt x="835025" y="587647"/>
                </a:lnTo>
                <a:lnTo>
                  <a:pt x="0" y="58764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10792190" y="3599892"/>
            <a:ext cx="2538902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Forschungsdaten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845522" y="1799049"/>
            <a:ext cx="135808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FFFFFF"/>
                </a:solidFill>
                <a:latin typeface="Lato 2"/>
              </a:rPr>
              <a:t>Kostenfrei</a:t>
            </a:r>
            <a:r>
              <a:rPr lang="en-US" sz="1500" dirty="0">
                <a:solidFill>
                  <a:srgbClr val="FFFFFF"/>
                </a:solidFill>
                <a:latin typeface="Lato 2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Lato 2"/>
              </a:rPr>
              <a:t>nutzbar</a:t>
            </a:r>
            <a:r>
              <a:rPr lang="en-US" sz="1500" dirty="0">
                <a:solidFill>
                  <a:srgbClr val="FFFFFF"/>
                </a:solidFill>
                <a:latin typeface="Lato 2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487400" y="4765974"/>
            <a:ext cx="2949856" cy="63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6"/>
              </a:lnSpc>
            </a:pPr>
            <a:r>
              <a:rPr lang="en-US" sz="1400" dirty="0" err="1">
                <a:solidFill>
                  <a:srgbClr val="FFFFFF"/>
                </a:solidFill>
                <a:latin typeface="Lato 2"/>
              </a:rPr>
              <a:t>Ausgewählte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Titel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können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in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Literaturlisten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gespeichert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exportiert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und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geteilt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ato 2"/>
              </a:rPr>
              <a:t>werden</a:t>
            </a:r>
            <a:r>
              <a:rPr lang="en-US" sz="1400" dirty="0">
                <a:solidFill>
                  <a:srgbClr val="FFFFFF"/>
                </a:solidFill>
                <a:latin typeface="Lato 2"/>
              </a:rPr>
              <a:t>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793741" y="3242685"/>
            <a:ext cx="2765153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"/>
              </a:lnSpc>
            </a:pPr>
            <a:r>
              <a:rPr lang="en-US" sz="1400">
                <a:solidFill>
                  <a:srgbClr val="FFFFFF"/>
                </a:solidFill>
                <a:latin typeface="Lato 2"/>
              </a:rPr>
              <a:t>Alerts speichern Deine Suche und informieren automatisch über neue Titel zu Deinem Thema.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742821" y="4416976"/>
            <a:ext cx="1791271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Inter Bold"/>
              </a:rPr>
              <a:t>LITERATURLISTEN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138755" y="2915556"/>
            <a:ext cx="1791271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Inter Bold"/>
              </a:rPr>
              <a:t>ALERTS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792637" y="2921280"/>
            <a:ext cx="1841675" cy="63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454D40"/>
                </a:solidFill>
                <a:latin typeface="Open Sauce Bold"/>
              </a:rPr>
              <a:t>~13 Mio. </a:t>
            </a:r>
            <a:r>
              <a:rPr lang="en-US" sz="1842" dirty="0" err="1">
                <a:solidFill>
                  <a:srgbClr val="454D40"/>
                </a:solidFill>
                <a:latin typeface="Open Sauce Bold"/>
              </a:rPr>
              <a:t>Nachweise</a:t>
            </a:r>
            <a:endParaRPr lang="en-US" sz="1842" dirty="0">
              <a:solidFill>
                <a:srgbClr val="454D40"/>
              </a:solidFill>
              <a:latin typeface="Open Sauce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370444" y="3609417"/>
            <a:ext cx="2673632" cy="144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"/>
              </a:lnSpc>
            </a:pP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aus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 </a:t>
            </a: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Bibliotheken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, </a:t>
            </a: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Forschungsdaten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- und</a:t>
            </a:r>
          </a:p>
          <a:p>
            <a:pPr algn="ctr">
              <a:lnSpc>
                <a:spcPts val="1984"/>
              </a:lnSpc>
            </a:pPr>
            <a:r>
              <a:rPr lang="en-US" sz="1417" dirty="0">
                <a:solidFill>
                  <a:srgbClr val="5A5F69"/>
                </a:solidFill>
                <a:latin typeface="Open Sauce"/>
              </a:rPr>
              <a:t>Open-Access-</a:t>
            </a: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Repositorien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, </a:t>
            </a: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Datenbanken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,</a:t>
            </a:r>
          </a:p>
          <a:p>
            <a:pPr algn="ctr">
              <a:lnSpc>
                <a:spcPts val="1984"/>
              </a:lnSpc>
            </a:pPr>
            <a:r>
              <a:rPr lang="en-US" sz="1417" dirty="0">
                <a:solidFill>
                  <a:srgbClr val="5A5F69"/>
                </a:solidFill>
                <a:latin typeface="Open Sauce"/>
              </a:rPr>
              <a:t> und </a:t>
            </a:r>
            <a:r>
              <a:rPr lang="en-US" sz="1417" dirty="0" err="1">
                <a:solidFill>
                  <a:srgbClr val="5A5F69"/>
                </a:solidFill>
                <a:latin typeface="Open Sauce"/>
              </a:rPr>
              <a:t>Forschungs</a:t>
            </a:r>
            <a:r>
              <a:rPr lang="en-US" sz="1417" dirty="0">
                <a:solidFill>
                  <a:srgbClr val="5A5F69"/>
                </a:solidFill>
                <a:latin typeface="Open Sauce"/>
              </a:rPr>
              <a:t>-</a:t>
            </a:r>
          </a:p>
          <a:p>
            <a:pPr algn="ctr">
              <a:lnSpc>
                <a:spcPts val="1984"/>
              </a:lnSpc>
            </a:pPr>
            <a:r>
              <a:rPr lang="en-US" sz="1417" dirty="0">
                <a:solidFill>
                  <a:srgbClr val="5A5F69"/>
                </a:solidFill>
                <a:latin typeface="Open Sauce"/>
              </a:rPr>
              <a:t>blogs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804837" y="6239359"/>
            <a:ext cx="2775621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Sammelwerksbeiträge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317960" y="2793565"/>
            <a:ext cx="1095530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 dirty="0" err="1">
                <a:solidFill>
                  <a:srgbClr val="266596"/>
                </a:solidFill>
                <a:latin typeface="Inter Bold"/>
              </a:rPr>
              <a:t>Aufsätze</a:t>
            </a:r>
            <a:endParaRPr lang="en-US" sz="1842" dirty="0">
              <a:solidFill>
                <a:srgbClr val="266596"/>
              </a:solidFill>
              <a:latin typeface="Inter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441988" y="1134493"/>
            <a:ext cx="2866644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Bücher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870634" y="5859677"/>
            <a:ext cx="2538902" cy="31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42">
                <a:solidFill>
                  <a:srgbClr val="266596"/>
                </a:solidFill>
                <a:latin typeface="Inter Bold"/>
              </a:rPr>
              <a:t>Blogbeiträge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86118" y="7352103"/>
            <a:ext cx="1087048" cy="37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"/>
              </a:lnSpc>
            </a:pP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Alle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Titel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</a:t>
            </a:r>
            <a:r>
              <a:rPr lang="en-US" sz="1299" spc="64" dirty="0" err="1">
                <a:solidFill>
                  <a:srgbClr val="FFFFFF"/>
                </a:solidFill>
                <a:latin typeface="Lato 1 Bold"/>
              </a:rPr>
              <a:t>sind</a:t>
            </a:r>
            <a:r>
              <a:rPr lang="en-US" sz="1299" spc="64" dirty="0">
                <a:solidFill>
                  <a:srgbClr val="FFFFFF"/>
                </a:solidFill>
                <a:latin typeface="Lato 1 Bold"/>
              </a:rPr>
              <a:t> ...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699657" y="7850658"/>
            <a:ext cx="1402521" cy="91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"/>
              </a:lnSpc>
            </a:pPr>
            <a:r>
              <a:rPr lang="en-US" sz="1299" spc="64">
                <a:solidFill>
                  <a:srgbClr val="FFFFFF"/>
                </a:solidFill>
                <a:latin typeface="Lato 1 Bold"/>
              </a:rPr>
              <a:t>...mit einem Hinweis auf die besitzenden Bibliotheken nachgewiesen.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903868" y="4185117"/>
            <a:ext cx="1463474" cy="43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2239" dirty="0" err="1">
                <a:solidFill>
                  <a:srgbClr val="6CB7DF"/>
                </a:solidFill>
                <a:latin typeface="Inter"/>
              </a:rPr>
              <a:t>für</a:t>
            </a:r>
            <a:r>
              <a:rPr lang="en-US" sz="2239" dirty="0">
                <a:solidFill>
                  <a:srgbClr val="6CB7DF"/>
                </a:solidFill>
                <a:latin typeface="Inter"/>
              </a:rPr>
              <a:t> </a:t>
            </a:r>
            <a:r>
              <a:rPr lang="en-US" sz="2239" dirty="0" err="1">
                <a:solidFill>
                  <a:srgbClr val="6CB7DF"/>
                </a:solidFill>
                <a:latin typeface="Inter"/>
              </a:rPr>
              <a:t>Studis</a:t>
            </a:r>
            <a:endParaRPr lang="en-US" sz="2239" dirty="0">
              <a:solidFill>
                <a:srgbClr val="6CB7DF"/>
              </a:solidFill>
              <a:latin typeface="Inter"/>
            </a:endParaRPr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09508"/>
            <a:ext cx="865816" cy="813867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28" y="7672107"/>
            <a:ext cx="896850" cy="571422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18" y="7849264"/>
            <a:ext cx="356753" cy="590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Benutzerdefiniert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Inter</vt:lpstr>
      <vt:lpstr>Open Sauce Bold</vt:lpstr>
      <vt:lpstr>Quicksand Bold</vt:lpstr>
      <vt:lpstr>Arial</vt:lpstr>
      <vt:lpstr>Open Sauce</vt:lpstr>
      <vt:lpstr>Lato 2</vt:lpstr>
      <vt:lpstr>Inter Bold</vt:lpstr>
      <vt:lpstr>Calibri</vt:lpstr>
      <vt:lpstr>Lato 1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Pollux One-Pager Students</dc:title>
  <dc:creator>Regina Pfeifenberger</dc:creator>
  <cp:lastModifiedBy>schulung</cp:lastModifiedBy>
  <cp:revision>10</cp:revision>
  <dcterms:created xsi:type="dcterms:W3CDTF">2006-08-16T00:00:00Z</dcterms:created>
  <dcterms:modified xsi:type="dcterms:W3CDTF">2025-07-17T05:26:55Z</dcterms:modified>
  <dc:identifier>DAF6EG_qC0s</dc:identifier>
</cp:coreProperties>
</file>