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8288000" cy="10287000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Inter" panose="020B0604020202020204" charset="0"/>
      <p:regular r:id="rId8"/>
    </p:embeddedFont>
    <p:embeddedFont>
      <p:font typeface="Inter Bold" panose="020B0604020202020204" charset="0"/>
      <p:regular r:id="rId9"/>
    </p:embeddedFont>
    <p:embeddedFont>
      <p:font typeface="Lato 1 Bold" panose="020B0604020202020204" charset="0"/>
      <p:regular r:id="rId10"/>
    </p:embeddedFont>
    <p:embeddedFont>
      <p:font typeface="Lato 2" panose="020B0604020202020204" charset="0"/>
      <p:regular r:id="rId11"/>
    </p:embeddedFont>
    <p:embeddedFont>
      <p:font typeface="Open Sauce" panose="020B0604020202020204" charset="0"/>
      <p:regular r:id="rId12"/>
    </p:embeddedFont>
    <p:embeddedFont>
      <p:font typeface="Open Sauce Bold" panose="020B0604020202020204" charset="0"/>
      <p:regular r:id="rId13"/>
    </p:embeddedFont>
    <p:embeddedFont>
      <p:font typeface="Quicksand Bold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6B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75307" autoAdjust="0"/>
  </p:normalViewPr>
  <p:slideViewPr>
    <p:cSldViewPr>
      <p:cViewPr varScale="1">
        <p:scale>
          <a:sx n="40" d="100"/>
          <a:sy n="40" d="100"/>
        </p:scale>
        <p:origin x="884" y="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presProps" Target="pres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7D553A-E6C7-4846-8881-4BAEB188410F}" type="datetimeFigureOut">
              <a:rPr lang="de-DE" smtClean="0"/>
              <a:t>17.07.2025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6724AC-CFBF-40D1-9D23-69803E731C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2636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de-DE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Pollux ist mit rund 13 Mio. Nachweisen DAS zentrale Literatur- und Rechercheportal für die Politikwissenschaft. Die Nutzung von Pollux ist für alle kostenlos.</a:t>
            </a:r>
            <a:br>
              <a:rPr lang="de-DE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Pollux enthält politikwissenschaftliche Bücher, Aufsätze aus Zeitschriften und Sammelwerksbeiträgen in elektronischer und gedruckter Form aus vielen Bibliotheken, Datenbanken und Open Access Repositorien.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einzelnen Titel sind entweder direkt elektronisch mit einem Klick verfügbar, oder mit einem Hinweis auf die besitzenden Bibliotheken im Portal nachgewiesen.</a:t>
            </a:r>
            <a:endParaRPr lang="de-DE" dirty="0">
              <a:effectLst/>
            </a:endParaRPr>
          </a:p>
          <a:p>
            <a:pPr rtl="0"/>
            <a:r>
              <a:rPr lang="de-DE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Bei “</a:t>
            </a:r>
            <a:r>
              <a:rPr lang="de-DE" sz="1200" b="0" i="0" u="none" strike="noStrike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Alerts</a:t>
            </a:r>
            <a:r>
              <a:rPr lang="de-DE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können Sie Ihre Suche speichern. Zukünftig werden Sie dann automatisch über neue Titel zu Ihrem Thema informiert. </a:t>
            </a:r>
            <a:endParaRPr lang="de-DE" dirty="0">
              <a:effectLst/>
            </a:endParaRPr>
          </a:p>
          <a:p>
            <a:pPr rtl="0"/>
            <a:r>
              <a:rPr lang="de-DE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Unter “Literaturlisten” können Sie ausgewählte Titel speichern und in ein Literaturverwaltungsprogramm wie Citavi oder Endnote exportieren. Sie können Ihre Literaturlisten veröffentlichen und mit anderen Personen gemeinsam bearbeiten.</a:t>
            </a:r>
            <a:endParaRPr lang="de-DE" dirty="0">
              <a:effectLst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6724AC-CFBF-40D1-9D23-69803E731C78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2146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19.svg"/><Relationship Id="rId34" Type="http://schemas.openxmlformats.org/officeDocument/2006/relationships/image" Target="../media/image32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svg"/><Relationship Id="rId25" Type="http://schemas.openxmlformats.org/officeDocument/2006/relationships/image" Target="../media/image23.svg"/><Relationship Id="rId3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sv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svg"/><Relationship Id="rId31" Type="http://schemas.openxmlformats.org/officeDocument/2006/relationships/image" Target="../media/image29.png"/><Relationship Id="rId4" Type="http://schemas.openxmlformats.org/officeDocument/2006/relationships/image" Target="../media/image2.svg"/><Relationship Id="rId9" Type="http://schemas.openxmlformats.org/officeDocument/2006/relationships/image" Target="../media/image7.sv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svg"/><Relationship Id="rId35" Type="http://schemas.openxmlformats.org/officeDocument/2006/relationships/image" Target="../media/image33.png"/><Relationship Id="rId8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Freihandform 96"/>
          <p:cNvSpPr/>
          <p:nvPr/>
        </p:nvSpPr>
        <p:spPr>
          <a:xfrm rot="587934">
            <a:off x="-822971" y="-536300"/>
            <a:ext cx="5354157" cy="11061641"/>
          </a:xfrm>
          <a:custGeom>
            <a:avLst/>
            <a:gdLst>
              <a:gd name="connsiteX0" fmla="*/ 5354157 w 5354157"/>
              <a:gd name="connsiteY0" fmla="*/ 0 h 11061641"/>
              <a:gd name="connsiteX1" fmla="*/ 5354157 w 5354157"/>
              <a:gd name="connsiteY1" fmla="*/ 10439296 h 11061641"/>
              <a:gd name="connsiteX2" fmla="*/ 1750751 w 5354157"/>
              <a:gd name="connsiteY2" fmla="*/ 11061641 h 11061641"/>
              <a:gd name="connsiteX3" fmla="*/ 0 w 5354157"/>
              <a:gd name="connsiteY3" fmla="*/ 924718 h 11061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4157" h="11061641">
                <a:moveTo>
                  <a:pt x="5354157" y="0"/>
                </a:moveTo>
                <a:lnTo>
                  <a:pt x="5354157" y="10439296"/>
                </a:lnTo>
                <a:lnTo>
                  <a:pt x="1750751" y="11061641"/>
                </a:lnTo>
                <a:lnTo>
                  <a:pt x="0" y="924718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61552" r="-61552"/>
            </a:stretch>
          </a:blipFill>
        </p:spPr>
      </p:sp>
      <p:pic>
        <p:nvPicPr>
          <p:cNvPr id="91" name="Grafik 9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191000" cy="10287000"/>
          </a:xfrm>
          <a:prstGeom prst="rect">
            <a:avLst/>
          </a:prstGeom>
        </p:spPr>
      </p:pic>
      <p:pic>
        <p:nvPicPr>
          <p:cNvPr id="90" name="Grafik 8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5968" y="0"/>
            <a:ext cx="6352032" cy="10287000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628518" y="5255568"/>
            <a:ext cx="1581091" cy="106121"/>
          </a:xfrm>
          <a:custGeom>
            <a:avLst/>
            <a:gdLst/>
            <a:ahLst/>
            <a:cxnLst/>
            <a:rect l="l" t="t" r="r" b="b"/>
            <a:pathLst>
              <a:path w="1581091" h="106121">
                <a:moveTo>
                  <a:pt x="0" y="0"/>
                </a:moveTo>
                <a:lnTo>
                  <a:pt x="1581091" y="0"/>
                </a:lnTo>
                <a:lnTo>
                  <a:pt x="1581091" y="106120"/>
                </a:lnTo>
                <a:lnTo>
                  <a:pt x="0" y="106120"/>
                </a:lnTo>
                <a:lnTo>
                  <a:pt x="0" y="0"/>
                </a:lnTo>
                <a:close/>
              </a:path>
            </a:pathLst>
          </a:custGeom>
          <a:solidFill>
            <a:srgbClr val="ED6B21"/>
          </a:solidFill>
        </p:spPr>
      </p:sp>
      <p:sp>
        <p:nvSpPr>
          <p:cNvPr id="5" name="TextBox 5"/>
          <p:cNvSpPr txBox="1"/>
          <p:nvPr/>
        </p:nvSpPr>
        <p:spPr>
          <a:xfrm>
            <a:off x="628519" y="5733504"/>
            <a:ext cx="4045306" cy="995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44"/>
              </a:lnSpc>
            </a:pPr>
            <a:r>
              <a:rPr lang="en-US" sz="1643">
                <a:solidFill>
                  <a:srgbClr val="6CB7DF"/>
                </a:solidFill>
                <a:latin typeface="Quicksand Bold"/>
              </a:rPr>
              <a:t>Das zentrale Literatur- und Rechercheportal für die Politikwissenschaft.</a:t>
            </a:r>
          </a:p>
        </p:txBody>
      </p:sp>
      <p:sp>
        <p:nvSpPr>
          <p:cNvPr id="6" name="Freeform 6"/>
          <p:cNvSpPr/>
          <p:nvPr/>
        </p:nvSpPr>
        <p:spPr>
          <a:xfrm>
            <a:off x="325024" y="2832941"/>
            <a:ext cx="3905952" cy="1566287"/>
          </a:xfrm>
          <a:custGeom>
            <a:avLst/>
            <a:gdLst/>
            <a:ahLst/>
            <a:cxnLst/>
            <a:rect l="l" t="t" r="r" b="b"/>
            <a:pathLst>
              <a:path w="3905952" h="1566287">
                <a:moveTo>
                  <a:pt x="0" y="0"/>
                </a:moveTo>
                <a:lnTo>
                  <a:pt x="3905952" y="0"/>
                </a:lnTo>
                <a:lnTo>
                  <a:pt x="3905952" y="1566286"/>
                </a:lnTo>
                <a:lnTo>
                  <a:pt x="0" y="156628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301041" y="1525840"/>
            <a:ext cx="4839441" cy="4839441"/>
          </a:xfrm>
          <a:custGeom>
            <a:avLst/>
            <a:gdLst/>
            <a:ahLst/>
            <a:cxnLst/>
            <a:rect l="l" t="t" r="r" b="b"/>
            <a:pathLst>
              <a:path w="4839441" h="4839441">
                <a:moveTo>
                  <a:pt x="0" y="0"/>
                </a:moveTo>
                <a:lnTo>
                  <a:pt x="4839441" y="0"/>
                </a:lnTo>
                <a:lnTo>
                  <a:pt x="4839441" y="4839441"/>
                </a:lnTo>
                <a:lnTo>
                  <a:pt x="0" y="48394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AutoShape 8"/>
          <p:cNvSpPr/>
          <p:nvPr/>
        </p:nvSpPr>
        <p:spPr>
          <a:xfrm>
            <a:off x="8720762" y="2204417"/>
            <a:ext cx="0" cy="765772"/>
          </a:xfrm>
          <a:prstGeom prst="line">
            <a:avLst/>
          </a:prstGeom>
          <a:ln w="247650" cap="flat">
            <a:solidFill>
              <a:srgbClr val="F1F2F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Freeform 9"/>
          <p:cNvSpPr/>
          <p:nvPr/>
        </p:nvSpPr>
        <p:spPr>
          <a:xfrm>
            <a:off x="6964652" y="2208459"/>
            <a:ext cx="3485217" cy="3478246"/>
          </a:xfrm>
          <a:custGeom>
            <a:avLst/>
            <a:gdLst/>
            <a:ahLst/>
            <a:cxnLst/>
            <a:rect l="l" t="t" r="r" b="b"/>
            <a:pathLst>
              <a:path w="3485217" h="3478246">
                <a:moveTo>
                  <a:pt x="0" y="0"/>
                </a:moveTo>
                <a:lnTo>
                  <a:pt x="3485217" y="0"/>
                </a:lnTo>
                <a:lnTo>
                  <a:pt x="3485217" y="3478246"/>
                </a:lnTo>
                <a:lnTo>
                  <a:pt x="0" y="347824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0" name="AutoShape 10"/>
          <p:cNvSpPr/>
          <p:nvPr/>
        </p:nvSpPr>
        <p:spPr>
          <a:xfrm>
            <a:off x="6693239" y="3071838"/>
            <a:ext cx="1177775" cy="386177"/>
          </a:xfrm>
          <a:prstGeom prst="line">
            <a:avLst/>
          </a:prstGeom>
          <a:ln w="104775" cap="flat">
            <a:solidFill>
              <a:srgbClr val="B5DBF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 flipH="1">
            <a:off x="8881402" y="1825889"/>
            <a:ext cx="2872" cy="1239467"/>
          </a:xfrm>
          <a:prstGeom prst="line">
            <a:avLst/>
          </a:prstGeom>
          <a:ln w="104775" cap="flat">
            <a:solidFill>
              <a:srgbClr val="214E7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 flipH="1">
            <a:off x="9599203" y="3413212"/>
            <a:ext cx="1167839" cy="415258"/>
          </a:xfrm>
          <a:prstGeom prst="line">
            <a:avLst/>
          </a:prstGeom>
          <a:ln w="104775" cap="flat">
            <a:solidFill>
              <a:srgbClr val="28679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AutoShape 13"/>
          <p:cNvSpPr/>
          <p:nvPr/>
        </p:nvSpPr>
        <p:spPr>
          <a:xfrm flipV="1">
            <a:off x="7385345" y="4531789"/>
            <a:ext cx="695579" cy="1025893"/>
          </a:xfrm>
          <a:prstGeom prst="line">
            <a:avLst/>
          </a:prstGeom>
          <a:ln w="104775" cap="flat">
            <a:solidFill>
              <a:srgbClr val="80BBE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AutoShape 14"/>
          <p:cNvSpPr/>
          <p:nvPr/>
        </p:nvSpPr>
        <p:spPr>
          <a:xfrm>
            <a:off x="7042877" y="3373715"/>
            <a:ext cx="916765" cy="293174"/>
          </a:xfrm>
          <a:prstGeom prst="line">
            <a:avLst/>
          </a:prstGeom>
          <a:ln w="247650" cap="flat">
            <a:solidFill>
              <a:srgbClr val="F1F2F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5" name="AutoShape 15"/>
          <p:cNvSpPr/>
          <p:nvPr/>
        </p:nvSpPr>
        <p:spPr>
          <a:xfrm flipH="1">
            <a:off x="9464279" y="3363852"/>
            <a:ext cx="913146" cy="320654"/>
          </a:xfrm>
          <a:prstGeom prst="line">
            <a:avLst/>
          </a:prstGeom>
          <a:ln w="247650" cap="flat">
            <a:solidFill>
              <a:srgbClr val="F1F2F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AutoShape 16"/>
          <p:cNvSpPr/>
          <p:nvPr/>
        </p:nvSpPr>
        <p:spPr>
          <a:xfrm flipH="1" flipV="1">
            <a:off x="9222912" y="4614204"/>
            <a:ext cx="555837" cy="780364"/>
          </a:xfrm>
          <a:prstGeom prst="line">
            <a:avLst/>
          </a:prstGeom>
          <a:ln w="247650" cap="flat">
            <a:solidFill>
              <a:srgbClr val="F1F2F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AutoShape 17"/>
          <p:cNvSpPr/>
          <p:nvPr/>
        </p:nvSpPr>
        <p:spPr>
          <a:xfrm flipH="1" flipV="1">
            <a:off x="9101597" y="4723979"/>
            <a:ext cx="761089" cy="978279"/>
          </a:xfrm>
          <a:prstGeom prst="line">
            <a:avLst/>
          </a:prstGeom>
          <a:ln w="104775" cap="flat">
            <a:solidFill>
              <a:srgbClr val="4B8FB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8" name="AutoShape 18"/>
          <p:cNvSpPr/>
          <p:nvPr/>
        </p:nvSpPr>
        <p:spPr>
          <a:xfrm flipV="1">
            <a:off x="7711851" y="4542367"/>
            <a:ext cx="558954" cy="852778"/>
          </a:xfrm>
          <a:prstGeom prst="line">
            <a:avLst/>
          </a:prstGeom>
          <a:ln w="247650" cap="flat">
            <a:solidFill>
              <a:srgbClr val="F1F2F2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9" name="Group 19"/>
          <p:cNvGrpSpPr/>
          <p:nvPr/>
        </p:nvGrpSpPr>
        <p:grpSpPr>
          <a:xfrm>
            <a:off x="7441988" y="2678003"/>
            <a:ext cx="2542972" cy="2535116"/>
            <a:chOff x="0" y="0"/>
            <a:chExt cx="6350000" cy="63500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4" name="Freeform 24"/>
          <p:cNvSpPr/>
          <p:nvPr/>
        </p:nvSpPr>
        <p:spPr>
          <a:xfrm>
            <a:off x="9585980" y="2066721"/>
            <a:ext cx="597142" cy="772702"/>
          </a:xfrm>
          <a:custGeom>
            <a:avLst/>
            <a:gdLst/>
            <a:ahLst/>
            <a:cxnLst/>
            <a:rect l="l" t="t" r="r" b="b"/>
            <a:pathLst>
              <a:path w="597142" h="772702">
                <a:moveTo>
                  <a:pt x="0" y="0"/>
                </a:moveTo>
                <a:lnTo>
                  <a:pt x="597143" y="0"/>
                </a:lnTo>
                <a:lnTo>
                  <a:pt x="597143" y="772702"/>
                </a:lnTo>
                <a:lnTo>
                  <a:pt x="0" y="77270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0213554" y="4160073"/>
            <a:ext cx="739319" cy="730448"/>
          </a:xfrm>
          <a:custGeom>
            <a:avLst/>
            <a:gdLst/>
            <a:ahLst/>
            <a:cxnLst/>
            <a:rect l="l" t="t" r="r" b="b"/>
            <a:pathLst>
              <a:path w="739319" h="730448">
                <a:moveTo>
                  <a:pt x="0" y="0"/>
                </a:moveTo>
                <a:lnTo>
                  <a:pt x="739319" y="0"/>
                </a:lnTo>
                <a:lnTo>
                  <a:pt x="739319" y="730448"/>
                </a:lnTo>
                <a:lnTo>
                  <a:pt x="0" y="73044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8344548" y="5519450"/>
            <a:ext cx="794763" cy="605609"/>
          </a:xfrm>
          <a:custGeom>
            <a:avLst/>
            <a:gdLst/>
            <a:ahLst/>
            <a:cxnLst/>
            <a:rect l="l" t="t" r="r" b="b"/>
            <a:pathLst>
              <a:path w="794763" h="605609">
                <a:moveTo>
                  <a:pt x="0" y="0"/>
                </a:moveTo>
                <a:lnTo>
                  <a:pt x="794762" y="0"/>
                </a:lnTo>
                <a:lnTo>
                  <a:pt x="794762" y="605609"/>
                </a:lnTo>
                <a:lnTo>
                  <a:pt x="0" y="60560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6567930" y="4074908"/>
            <a:ext cx="714197" cy="815613"/>
          </a:xfrm>
          <a:custGeom>
            <a:avLst/>
            <a:gdLst/>
            <a:ahLst/>
            <a:cxnLst/>
            <a:rect l="l" t="t" r="r" b="b"/>
            <a:pathLst>
              <a:path w="714197" h="815613">
                <a:moveTo>
                  <a:pt x="0" y="0"/>
                </a:moveTo>
                <a:lnTo>
                  <a:pt x="714197" y="0"/>
                </a:lnTo>
                <a:lnTo>
                  <a:pt x="714197" y="815613"/>
                </a:lnTo>
                <a:lnTo>
                  <a:pt x="0" y="81561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7441988" y="1932641"/>
            <a:ext cx="687625" cy="783892"/>
          </a:xfrm>
          <a:custGeom>
            <a:avLst/>
            <a:gdLst/>
            <a:ahLst/>
            <a:cxnLst/>
            <a:rect l="l" t="t" r="r" b="b"/>
            <a:pathLst>
              <a:path w="687625" h="783892">
                <a:moveTo>
                  <a:pt x="0" y="0"/>
                </a:moveTo>
                <a:lnTo>
                  <a:pt x="687625" y="0"/>
                </a:lnTo>
                <a:lnTo>
                  <a:pt x="687625" y="783892"/>
                </a:lnTo>
                <a:lnTo>
                  <a:pt x="0" y="783892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 flipV="1">
            <a:off x="8666737" y="8643575"/>
            <a:ext cx="998663" cy="565676"/>
          </a:xfrm>
          <a:custGeom>
            <a:avLst/>
            <a:gdLst/>
            <a:ahLst/>
            <a:cxnLst/>
            <a:rect l="l" t="t" r="r" b="b"/>
            <a:pathLst>
              <a:path w="998663" h="565676">
                <a:moveTo>
                  <a:pt x="0" y="565677"/>
                </a:moveTo>
                <a:lnTo>
                  <a:pt x="998663" y="565677"/>
                </a:lnTo>
                <a:lnTo>
                  <a:pt x="998663" y="0"/>
                </a:lnTo>
                <a:lnTo>
                  <a:pt x="0" y="0"/>
                </a:lnTo>
                <a:lnTo>
                  <a:pt x="0" y="565677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t="-314" b="-314"/>
            </a:stretch>
          </a:blipFill>
          <a:ln cap="sq">
            <a:noFill/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 flipV="1">
            <a:off x="8657212" y="8643575"/>
            <a:ext cx="998663" cy="565676"/>
          </a:xfrm>
          <a:custGeom>
            <a:avLst/>
            <a:gdLst/>
            <a:ahLst/>
            <a:cxnLst/>
            <a:rect l="l" t="t" r="r" b="b"/>
            <a:pathLst>
              <a:path w="998663" h="565676">
                <a:moveTo>
                  <a:pt x="0" y="565677"/>
                </a:moveTo>
                <a:lnTo>
                  <a:pt x="998663" y="565677"/>
                </a:lnTo>
                <a:lnTo>
                  <a:pt x="998663" y="0"/>
                </a:lnTo>
                <a:lnTo>
                  <a:pt x="0" y="0"/>
                </a:lnTo>
                <a:lnTo>
                  <a:pt x="0" y="565677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t="-314" b="-314"/>
            </a:stretch>
          </a:blipFill>
          <a:ln cap="sq">
            <a:noFill/>
            <a:prstDash val="solid"/>
            <a:miter/>
          </a:ln>
        </p:spPr>
      </p:sp>
      <p:grpSp>
        <p:nvGrpSpPr>
          <p:cNvPr id="31" name="Group 31"/>
          <p:cNvGrpSpPr>
            <a:grpSpLocks noChangeAspect="1"/>
          </p:cNvGrpSpPr>
          <p:nvPr/>
        </p:nvGrpSpPr>
        <p:grpSpPr>
          <a:xfrm>
            <a:off x="9474725" y="7382682"/>
            <a:ext cx="1852384" cy="1852384"/>
            <a:chOff x="0" y="0"/>
            <a:chExt cx="6350000" cy="6350000"/>
          </a:xfrm>
        </p:grpSpPr>
        <p:sp>
          <p:nvSpPr>
            <p:cNvPr id="32" name="Freeform 32"/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solidFill>
              <a:srgbClr val="7BC5ED"/>
            </a:solidFill>
          </p:spPr>
        </p:sp>
      </p:grpSp>
      <p:sp>
        <p:nvSpPr>
          <p:cNvPr id="33" name="Freeform 33"/>
          <p:cNvSpPr/>
          <p:nvPr/>
        </p:nvSpPr>
        <p:spPr>
          <a:xfrm flipV="1">
            <a:off x="8580407" y="8587210"/>
            <a:ext cx="998663" cy="565676"/>
          </a:xfrm>
          <a:custGeom>
            <a:avLst/>
            <a:gdLst/>
            <a:ahLst/>
            <a:cxnLst/>
            <a:rect l="l" t="t" r="r" b="b"/>
            <a:pathLst>
              <a:path w="998663" h="565676">
                <a:moveTo>
                  <a:pt x="0" y="565677"/>
                </a:moveTo>
                <a:lnTo>
                  <a:pt x="998663" y="565677"/>
                </a:lnTo>
                <a:lnTo>
                  <a:pt x="998663" y="0"/>
                </a:lnTo>
                <a:lnTo>
                  <a:pt x="0" y="0"/>
                </a:lnTo>
                <a:lnTo>
                  <a:pt x="0" y="565677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t="-314" b="-314"/>
            </a:stretch>
          </a:blipFill>
          <a:ln cap="sq">
            <a:noFill/>
            <a:prstDash val="solid"/>
            <a:miter/>
          </a:ln>
        </p:spPr>
      </p:sp>
      <p:grpSp>
        <p:nvGrpSpPr>
          <p:cNvPr id="34" name="Group 34"/>
          <p:cNvGrpSpPr>
            <a:grpSpLocks noChangeAspect="1"/>
          </p:cNvGrpSpPr>
          <p:nvPr/>
        </p:nvGrpSpPr>
        <p:grpSpPr>
          <a:xfrm>
            <a:off x="7117665" y="7747920"/>
            <a:ext cx="1777277" cy="1777278"/>
            <a:chOff x="0" y="0"/>
            <a:chExt cx="6350000" cy="6350000"/>
          </a:xfrm>
        </p:grpSpPr>
        <p:sp>
          <p:nvSpPr>
            <p:cNvPr id="35" name="Freeform 35"/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solidFill>
              <a:srgbClr val="7BC5ED"/>
            </a:solidFill>
          </p:spPr>
        </p:sp>
      </p:grpSp>
      <p:sp>
        <p:nvSpPr>
          <p:cNvPr id="36" name="Freeform 36"/>
          <p:cNvSpPr/>
          <p:nvPr/>
        </p:nvSpPr>
        <p:spPr>
          <a:xfrm flipV="1">
            <a:off x="8657212" y="8634321"/>
            <a:ext cx="998663" cy="565676"/>
          </a:xfrm>
          <a:custGeom>
            <a:avLst/>
            <a:gdLst/>
            <a:ahLst/>
            <a:cxnLst/>
            <a:rect l="l" t="t" r="r" b="b"/>
            <a:pathLst>
              <a:path w="998663" h="565676">
                <a:moveTo>
                  <a:pt x="0" y="565676"/>
                </a:moveTo>
                <a:lnTo>
                  <a:pt x="998663" y="565676"/>
                </a:lnTo>
                <a:lnTo>
                  <a:pt x="998663" y="0"/>
                </a:lnTo>
                <a:lnTo>
                  <a:pt x="0" y="0"/>
                </a:lnTo>
                <a:lnTo>
                  <a:pt x="0" y="565676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t="-314" b="-314"/>
            </a:stretch>
          </a:blipFill>
        </p:spPr>
      </p:sp>
      <p:grpSp>
        <p:nvGrpSpPr>
          <p:cNvPr id="37" name="Group 37"/>
          <p:cNvGrpSpPr/>
          <p:nvPr/>
        </p:nvGrpSpPr>
        <p:grpSpPr>
          <a:xfrm rot="5400000">
            <a:off x="15306115" y="669500"/>
            <a:ext cx="709633" cy="2830600"/>
            <a:chOff x="4" y="0"/>
            <a:chExt cx="2771140" cy="11053581"/>
          </a:xfrm>
        </p:grpSpPr>
        <p:sp>
          <p:nvSpPr>
            <p:cNvPr id="38" name="Freeform 38"/>
            <p:cNvSpPr/>
            <p:nvPr/>
          </p:nvSpPr>
          <p:spPr>
            <a:xfrm>
              <a:off x="4" y="0"/>
              <a:ext cx="2771140" cy="11053581"/>
            </a:xfrm>
            <a:custGeom>
              <a:avLst/>
              <a:gdLst/>
              <a:ahLst/>
              <a:cxnLst/>
              <a:rect l="l" t="t" r="r" b="b"/>
              <a:pathLst>
                <a:path w="2771140" h="11053582">
                  <a:moveTo>
                    <a:pt x="0" y="0"/>
                  </a:moveTo>
                  <a:lnTo>
                    <a:pt x="0" y="10150611"/>
                  </a:lnTo>
                  <a:lnTo>
                    <a:pt x="1384300" y="11053582"/>
                  </a:lnTo>
                  <a:lnTo>
                    <a:pt x="2771140" y="10150611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7BC5ED"/>
            </a:solidFill>
          </p:spPr>
        </p:sp>
      </p:grpSp>
      <p:grpSp>
        <p:nvGrpSpPr>
          <p:cNvPr id="39" name="Group 39"/>
          <p:cNvGrpSpPr/>
          <p:nvPr/>
        </p:nvGrpSpPr>
        <p:grpSpPr>
          <a:xfrm>
            <a:off x="16275870" y="1680258"/>
            <a:ext cx="1590428" cy="759357"/>
            <a:chOff x="0" y="0"/>
            <a:chExt cx="13360876" cy="637921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13360876" cy="6379210"/>
            </a:xfrm>
            <a:custGeom>
              <a:avLst/>
              <a:gdLst/>
              <a:ahLst/>
              <a:cxnLst/>
              <a:rect l="l" t="t" r="r" b="b"/>
              <a:pathLst>
                <a:path w="13360876" h="6379210">
                  <a:moveTo>
                    <a:pt x="6709976" y="0"/>
                  </a:moveTo>
                  <a:lnTo>
                    <a:pt x="6643105" y="0"/>
                  </a:lnTo>
                  <a:lnTo>
                    <a:pt x="6638090" y="7620"/>
                  </a:lnTo>
                  <a:lnTo>
                    <a:pt x="0" y="6379210"/>
                  </a:lnTo>
                  <a:lnTo>
                    <a:pt x="6714966" y="6379210"/>
                  </a:lnTo>
                  <a:lnTo>
                    <a:pt x="13360876" y="0"/>
                  </a:lnTo>
                  <a:close/>
                </a:path>
              </a:pathLst>
            </a:custGeom>
            <a:solidFill>
              <a:srgbClr val="F1F2F2"/>
            </a:solidFill>
          </p:spPr>
        </p:sp>
      </p:grpSp>
      <p:grpSp>
        <p:nvGrpSpPr>
          <p:cNvPr id="41" name="Group 41"/>
          <p:cNvGrpSpPr>
            <a:grpSpLocks noChangeAspect="1"/>
          </p:cNvGrpSpPr>
          <p:nvPr/>
        </p:nvGrpSpPr>
        <p:grpSpPr>
          <a:xfrm rot="-10800000">
            <a:off x="16833913" y="1172593"/>
            <a:ext cx="1032001" cy="1032001"/>
            <a:chOff x="0" y="0"/>
            <a:chExt cx="495300" cy="4953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43" name="Freeform 43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D6B21"/>
            </a:solidFill>
          </p:spPr>
          <p:txBody>
            <a:bodyPr/>
            <a:lstStyle/>
            <a:p>
              <a:endParaRPr lang="de-DE" dirty="0"/>
            </a:p>
          </p:txBody>
        </p:sp>
      </p:grpSp>
      <p:grpSp>
        <p:nvGrpSpPr>
          <p:cNvPr id="44" name="Group 44"/>
          <p:cNvGrpSpPr/>
          <p:nvPr/>
        </p:nvGrpSpPr>
        <p:grpSpPr>
          <a:xfrm rot="5400000">
            <a:off x="14974807" y="1913936"/>
            <a:ext cx="709633" cy="3311263"/>
            <a:chOff x="0" y="0"/>
            <a:chExt cx="2771140" cy="12930589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2771140" cy="12930589"/>
            </a:xfrm>
            <a:custGeom>
              <a:avLst/>
              <a:gdLst/>
              <a:ahLst/>
              <a:cxnLst/>
              <a:rect l="l" t="t" r="r" b="b"/>
              <a:pathLst>
                <a:path w="2771140" h="12930589">
                  <a:moveTo>
                    <a:pt x="0" y="0"/>
                  </a:moveTo>
                  <a:lnTo>
                    <a:pt x="0" y="12027619"/>
                  </a:lnTo>
                  <a:lnTo>
                    <a:pt x="1384300" y="12930589"/>
                  </a:lnTo>
                  <a:lnTo>
                    <a:pt x="2771140" y="12027619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7BC5ED"/>
            </a:solidFill>
          </p:spPr>
        </p:sp>
      </p:grpSp>
      <p:grpSp>
        <p:nvGrpSpPr>
          <p:cNvPr id="46" name="Group 46"/>
          <p:cNvGrpSpPr/>
          <p:nvPr/>
        </p:nvGrpSpPr>
        <p:grpSpPr>
          <a:xfrm>
            <a:off x="16275870" y="3164242"/>
            <a:ext cx="1596557" cy="760143"/>
            <a:chOff x="0" y="0"/>
            <a:chExt cx="13398500" cy="637921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13398500" cy="6379210"/>
            </a:xfrm>
            <a:custGeom>
              <a:avLst/>
              <a:gdLst/>
              <a:ahLst/>
              <a:cxnLst/>
              <a:rect l="l" t="t" r="r" b="b"/>
              <a:pathLst>
                <a:path w="13398500" h="6379210">
                  <a:moveTo>
                    <a:pt x="6747510" y="0"/>
                  </a:moveTo>
                  <a:lnTo>
                    <a:pt x="6645910" y="0"/>
                  </a:lnTo>
                  <a:lnTo>
                    <a:pt x="6638290" y="7620"/>
                  </a:lnTo>
                  <a:lnTo>
                    <a:pt x="0" y="6379210"/>
                  </a:lnTo>
                  <a:lnTo>
                    <a:pt x="6752590" y="6379210"/>
                  </a:lnTo>
                  <a:lnTo>
                    <a:pt x="13398500" y="0"/>
                  </a:lnTo>
                  <a:close/>
                </a:path>
              </a:pathLst>
            </a:custGeom>
            <a:solidFill>
              <a:srgbClr val="F1F2F2"/>
            </a:solidFill>
          </p:spPr>
        </p:sp>
      </p:grpSp>
      <p:grpSp>
        <p:nvGrpSpPr>
          <p:cNvPr id="48" name="Group 48"/>
          <p:cNvGrpSpPr/>
          <p:nvPr/>
        </p:nvGrpSpPr>
        <p:grpSpPr>
          <a:xfrm rot="5400000">
            <a:off x="14782445" y="3252966"/>
            <a:ext cx="709633" cy="3695987"/>
            <a:chOff x="0" y="0"/>
            <a:chExt cx="2771140" cy="14432946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2771140" cy="14432945"/>
            </a:xfrm>
            <a:custGeom>
              <a:avLst/>
              <a:gdLst/>
              <a:ahLst/>
              <a:cxnLst/>
              <a:rect l="l" t="t" r="r" b="b"/>
              <a:pathLst>
                <a:path w="2771140" h="14432945">
                  <a:moveTo>
                    <a:pt x="0" y="0"/>
                  </a:moveTo>
                  <a:lnTo>
                    <a:pt x="0" y="13529976"/>
                  </a:lnTo>
                  <a:lnTo>
                    <a:pt x="1384300" y="14432945"/>
                  </a:lnTo>
                  <a:lnTo>
                    <a:pt x="2771140" y="13529976"/>
                  </a:lnTo>
                  <a:lnTo>
                    <a:pt x="2771140" y="0"/>
                  </a:lnTo>
                  <a:close/>
                </a:path>
              </a:pathLst>
            </a:custGeom>
            <a:solidFill>
              <a:srgbClr val="7BC5ED"/>
            </a:solidFill>
          </p:spPr>
        </p:sp>
      </p:grpSp>
      <p:grpSp>
        <p:nvGrpSpPr>
          <p:cNvPr id="50" name="Group 50"/>
          <p:cNvGrpSpPr/>
          <p:nvPr/>
        </p:nvGrpSpPr>
        <p:grpSpPr>
          <a:xfrm>
            <a:off x="16275870" y="4695633"/>
            <a:ext cx="1596557" cy="760143"/>
            <a:chOff x="0" y="0"/>
            <a:chExt cx="13398500" cy="637921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13398500" cy="6379210"/>
            </a:xfrm>
            <a:custGeom>
              <a:avLst/>
              <a:gdLst/>
              <a:ahLst/>
              <a:cxnLst/>
              <a:rect l="l" t="t" r="r" b="b"/>
              <a:pathLst>
                <a:path w="13398500" h="6379210">
                  <a:moveTo>
                    <a:pt x="6747510" y="0"/>
                  </a:moveTo>
                  <a:lnTo>
                    <a:pt x="6645910" y="0"/>
                  </a:lnTo>
                  <a:lnTo>
                    <a:pt x="6638290" y="7620"/>
                  </a:lnTo>
                  <a:lnTo>
                    <a:pt x="0" y="6379210"/>
                  </a:lnTo>
                  <a:lnTo>
                    <a:pt x="6752590" y="6379210"/>
                  </a:lnTo>
                  <a:lnTo>
                    <a:pt x="13398500" y="0"/>
                  </a:lnTo>
                  <a:close/>
                </a:path>
              </a:pathLst>
            </a:custGeom>
            <a:solidFill>
              <a:srgbClr val="F1F2F2"/>
            </a:solidFill>
          </p:spPr>
        </p:sp>
      </p:grpSp>
      <p:grpSp>
        <p:nvGrpSpPr>
          <p:cNvPr id="52" name="Group 52"/>
          <p:cNvGrpSpPr>
            <a:grpSpLocks noChangeAspect="1"/>
          </p:cNvGrpSpPr>
          <p:nvPr/>
        </p:nvGrpSpPr>
        <p:grpSpPr>
          <a:xfrm rot="-10800000">
            <a:off x="16795554" y="4004176"/>
            <a:ext cx="1096783" cy="1096783"/>
            <a:chOff x="0" y="0"/>
            <a:chExt cx="495300" cy="495300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54" name="Freeform 54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D6B21"/>
            </a:solidFill>
          </p:spPr>
        </p:sp>
      </p:grpSp>
      <p:sp>
        <p:nvSpPr>
          <p:cNvPr id="55" name="Freeform 55"/>
          <p:cNvSpPr/>
          <p:nvPr/>
        </p:nvSpPr>
        <p:spPr>
          <a:xfrm>
            <a:off x="17036525" y="4399227"/>
            <a:ext cx="589678" cy="327271"/>
          </a:xfrm>
          <a:custGeom>
            <a:avLst/>
            <a:gdLst/>
            <a:ahLst/>
            <a:cxnLst/>
            <a:rect l="l" t="t" r="r" b="b"/>
            <a:pathLst>
              <a:path w="589678" h="327271">
                <a:moveTo>
                  <a:pt x="0" y="0"/>
                </a:moveTo>
                <a:lnTo>
                  <a:pt x="589677" y="0"/>
                </a:lnTo>
                <a:lnTo>
                  <a:pt x="589677" y="327271"/>
                </a:lnTo>
                <a:lnTo>
                  <a:pt x="0" y="32727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grpSp>
        <p:nvGrpSpPr>
          <p:cNvPr id="56" name="Group 56"/>
          <p:cNvGrpSpPr>
            <a:grpSpLocks noChangeAspect="1"/>
          </p:cNvGrpSpPr>
          <p:nvPr/>
        </p:nvGrpSpPr>
        <p:grpSpPr>
          <a:xfrm rot="-10800000">
            <a:off x="16833913" y="2519406"/>
            <a:ext cx="1058425" cy="1058425"/>
            <a:chOff x="0" y="0"/>
            <a:chExt cx="495300" cy="495300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F1F2F2"/>
            </a:solidFill>
          </p:spPr>
        </p:sp>
        <p:sp>
          <p:nvSpPr>
            <p:cNvPr id="58" name="Freeform 58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ED6B21"/>
            </a:solidFill>
          </p:spPr>
        </p:sp>
      </p:grpSp>
      <p:sp>
        <p:nvSpPr>
          <p:cNvPr id="59" name="Freeform 59"/>
          <p:cNvSpPr/>
          <p:nvPr/>
        </p:nvSpPr>
        <p:spPr>
          <a:xfrm>
            <a:off x="17291068" y="2773284"/>
            <a:ext cx="162231" cy="568327"/>
          </a:xfrm>
          <a:custGeom>
            <a:avLst/>
            <a:gdLst/>
            <a:ahLst/>
            <a:cxnLst/>
            <a:rect l="l" t="t" r="r" b="b"/>
            <a:pathLst>
              <a:path w="162231" h="568327">
                <a:moveTo>
                  <a:pt x="0" y="0"/>
                </a:moveTo>
                <a:lnTo>
                  <a:pt x="162231" y="0"/>
                </a:lnTo>
                <a:lnTo>
                  <a:pt x="162231" y="568326"/>
                </a:lnTo>
                <a:lnTo>
                  <a:pt x="0" y="568326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60"/>
          <p:cNvSpPr/>
          <p:nvPr/>
        </p:nvSpPr>
        <p:spPr>
          <a:xfrm>
            <a:off x="13324704" y="6370176"/>
            <a:ext cx="4496052" cy="2310126"/>
          </a:xfrm>
          <a:custGeom>
            <a:avLst/>
            <a:gdLst/>
            <a:ahLst/>
            <a:cxnLst/>
            <a:rect l="l" t="t" r="r" b="b"/>
            <a:pathLst>
              <a:path w="4496052" h="2310126">
                <a:moveTo>
                  <a:pt x="0" y="0"/>
                </a:moveTo>
                <a:lnTo>
                  <a:pt x="4496052" y="0"/>
                </a:lnTo>
                <a:lnTo>
                  <a:pt x="4496052" y="2310126"/>
                </a:lnTo>
                <a:lnTo>
                  <a:pt x="0" y="2310126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61" name="Freeform 61"/>
          <p:cNvSpPr/>
          <p:nvPr/>
        </p:nvSpPr>
        <p:spPr>
          <a:xfrm>
            <a:off x="932626" y="9629736"/>
            <a:ext cx="1711654" cy="270441"/>
          </a:xfrm>
          <a:custGeom>
            <a:avLst/>
            <a:gdLst/>
            <a:ahLst/>
            <a:cxnLst/>
            <a:rect l="l" t="t" r="r" b="b"/>
            <a:pathLst>
              <a:path w="1711654" h="270441">
                <a:moveTo>
                  <a:pt x="0" y="0"/>
                </a:moveTo>
                <a:lnTo>
                  <a:pt x="1711653" y="0"/>
                </a:lnTo>
                <a:lnTo>
                  <a:pt x="1711653" y="270441"/>
                </a:lnTo>
                <a:lnTo>
                  <a:pt x="0" y="270441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62" name="Freeform 62"/>
          <p:cNvSpPr/>
          <p:nvPr/>
        </p:nvSpPr>
        <p:spPr>
          <a:xfrm>
            <a:off x="13784216" y="9629736"/>
            <a:ext cx="3952643" cy="217395"/>
          </a:xfrm>
          <a:custGeom>
            <a:avLst/>
            <a:gdLst/>
            <a:ahLst/>
            <a:cxnLst/>
            <a:rect l="l" t="t" r="r" b="b"/>
            <a:pathLst>
              <a:path w="3952643" h="217395">
                <a:moveTo>
                  <a:pt x="0" y="0"/>
                </a:moveTo>
                <a:lnTo>
                  <a:pt x="3952643" y="0"/>
                </a:lnTo>
                <a:lnTo>
                  <a:pt x="3952643" y="217395"/>
                </a:lnTo>
                <a:lnTo>
                  <a:pt x="0" y="217395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</p:sp>
      <p:sp>
        <p:nvSpPr>
          <p:cNvPr id="63" name="TextBox 63"/>
          <p:cNvSpPr txBox="1"/>
          <p:nvPr/>
        </p:nvSpPr>
        <p:spPr>
          <a:xfrm>
            <a:off x="7301274" y="8258389"/>
            <a:ext cx="1410057" cy="916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7"/>
              </a:lnSpc>
            </a:pPr>
            <a:r>
              <a:rPr lang="en-US" sz="1299" spc="64" dirty="0">
                <a:solidFill>
                  <a:srgbClr val="FFFFFF"/>
                </a:solidFill>
                <a:latin typeface="Lato 1 Bold"/>
              </a:rPr>
              <a:t>...</a:t>
            </a:r>
            <a:r>
              <a:rPr lang="en-US" sz="1299" spc="64" dirty="0" err="1">
                <a:solidFill>
                  <a:srgbClr val="FFFFFF"/>
                </a:solidFill>
                <a:latin typeface="Lato 1 Bold"/>
              </a:rPr>
              <a:t>direkt</a:t>
            </a:r>
            <a:r>
              <a:rPr lang="en-US" sz="1299" spc="64" dirty="0">
                <a:solidFill>
                  <a:srgbClr val="FFFFFF"/>
                </a:solidFill>
                <a:latin typeface="Lato 1 Bold"/>
              </a:rPr>
              <a:t> </a:t>
            </a:r>
            <a:r>
              <a:rPr lang="en-US" sz="1299" spc="64" dirty="0" err="1">
                <a:solidFill>
                  <a:srgbClr val="FFFFFF"/>
                </a:solidFill>
                <a:latin typeface="Lato 1 Bold"/>
              </a:rPr>
              <a:t>elektronisch</a:t>
            </a:r>
            <a:r>
              <a:rPr lang="en-US" sz="1299" spc="64" dirty="0">
                <a:solidFill>
                  <a:srgbClr val="FFFFFF"/>
                </a:solidFill>
                <a:latin typeface="Lato 1 Bold"/>
              </a:rPr>
              <a:t> </a:t>
            </a:r>
            <a:r>
              <a:rPr lang="en-US" sz="1299" spc="64" dirty="0" err="1">
                <a:solidFill>
                  <a:srgbClr val="FFFFFF"/>
                </a:solidFill>
                <a:latin typeface="Lato 1 Bold"/>
              </a:rPr>
              <a:t>mit</a:t>
            </a:r>
            <a:r>
              <a:rPr lang="en-US" sz="1299" spc="64" dirty="0">
                <a:solidFill>
                  <a:srgbClr val="FFFFFF"/>
                </a:solidFill>
                <a:latin typeface="Lato 1 Bold"/>
              </a:rPr>
              <a:t> </a:t>
            </a:r>
            <a:r>
              <a:rPr lang="en-US" sz="1299" spc="64" dirty="0" err="1">
                <a:solidFill>
                  <a:srgbClr val="FFFFFF"/>
                </a:solidFill>
                <a:latin typeface="Lato 1 Bold"/>
              </a:rPr>
              <a:t>einem</a:t>
            </a:r>
            <a:r>
              <a:rPr lang="en-US" sz="1299" spc="64" dirty="0">
                <a:solidFill>
                  <a:srgbClr val="FFFFFF"/>
                </a:solidFill>
                <a:latin typeface="Lato 1 Bold"/>
              </a:rPr>
              <a:t> Klick </a:t>
            </a:r>
            <a:r>
              <a:rPr lang="en-US" sz="1299" spc="64" dirty="0" err="1">
                <a:solidFill>
                  <a:srgbClr val="FFFFFF"/>
                </a:solidFill>
                <a:latin typeface="Lato 1 Bold"/>
              </a:rPr>
              <a:t>verfügbar</a:t>
            </a:r>
            <a:endParaRPr lang="en-US" sz="1299" spc="64" dirty="0">
              <a:solidFill>
                <a:srgbClr val="FFFFFF"/>
              </a:solidFill>
              <a:latin typeface="Lato 1 Bold"/>
            </a:endParaRPr>
          </a:p>
          <a:p>
            <a:pPr algn="ctr">
              <a:lnSpc>
                <a:spcPts val="1468"/>
              </a:lnSpc>
            </a:pPr>
            <a:r>
              <a:rPr lang="en-US" sz="1299" spc="64" dirty="0" err="1">
                <a:solidFill>
                  <a:srgbClr val="FFFFFF"/>
                </a:solidFill>
                <a:latin typeface="Lato 1 Bold"/>
              </a:rPr>
              <a:t>oder</a:t>
            </a:r>
            <a:r>
              <a:rPr lang="en-US" sz="1299" spc="64" dirty="0">
                <a:solidFill>
                  <a:srgbClr val="FFFFFF"/>
                </a:solidFill>
                <a:latin typeface="Lato 1 Bold"/>
              </a:rPr>
              <a:t>...</a:t>
            </a:r>
          </a:p>
        </p:txBody>
      </p:sp>
      <p:sp>
        <p:nvSpPr>
          <p:cNvPr id="64" name="Freeform 64"/>
          <p:cNvSpPr/>
          <p:nvPr/>
        </p:nvSpPr>
        <p:spPr>
          <a:xfrm>
            <a:off x="6908580" y="7506184"/>
            <a:ext cx="998663" cy="565676"/>
          </a:xfrm>
          <a:custGeom>
            <a:avLst/>
            <a:gdLst/>
            <a:ahLst/>
            <a:cxnLst/>
            <a:rect l="l" t="t" r="r" b="b"/>
            <a:pathLst>
              <a:path w="998663" h="565676">
                <a:moveTo>
                  <a:pt x="0" y="0"/>
                </a:moveTo>
                <a:lnTo>
                  <a:pt x="998663" y="0"/>
                </a:lnTo>
                <a:lnTo>
                  <a:pt x="998663" y="565676"/>
                </a:lnTo>
                <a:lnTo>
                  <a:pt x="0" y="565676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t="-138" b="-138"/>
            </a:stretch>
          </a:blipFill>
          <a:ln cap="sq">
            <a:noFill/>
            <a:prstDash val="solid"/>
            <a:miter/>
          </a:ln>
        </p:spPr>
      </p:sp>
      <p:grpSp>
        <p:nvGrpSpPr>
          <p:cNvPr id="65" name="Group 65"/>
          <p:cNvGrpSpPr/>
          <p:nvPr/>
        </p:nvGrpSpPr>
        <p:grpSpPr>
          <a:xfrm>
            <a:off x="6934257" y="7433247"/>
            <a:ext cx="1007063" cy="575201"/>
            <a:chOff x="0" y="0"/>
            <a:chExt cx="1342750" cy="766935"/>
          </a:xfrm>
        </p:grpSpPr>
        <p:sp>
          <p:nvSpPr>
            <p:cNvPr id="66" name="Freeform 66"/>
            <p:cNvSpPr/>
            <p:nvPr/>
          </p:nvSpPr>
          <p:spPr>
            <a:xfrm>
              <a:off x="11200" y="0"/>
              <a:ext cx="1331551" cy="754235"/>
            </a:xfrm>
            <a:custGeom>
              <a:avLst/>
              <a:gdLst/>
              <a:ahLst/>
              <a:cxnLst/>
              <a:rect l="l" t="t" r="r" b="b"/>
              <a:pathLst>
                <a:path w="1331551" h="754235">
                  <a:moveTo>
                    <a:pt x="0" y="0"/>
                  </a:moveTo>
                  <a:lnTo>
                    <a:pt x="1331550" y="0"/>
                  </a:lnTo>
                  <a:lnTo>
                    <a:pt x="1331550" y="754235"/>
                  </a:lnTo>
                  <a:lnTo>
                    <a:pt x="0" y="7542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t="-138" b="-138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67" name="Freeform 67"/>
            <p:cNvSpPr/>
            <p:nvPr/>
          </p:nvSpPr>
          <p:spPr>
            <a:xfrm>
              <a:off x="0" y="0"/>
              <a:ext cx="1331551" cy="754235"/>
            </a:xfrm>
            <a:custGeom>
              <a:avLst/>
              <a:gdLst/>
              <a:ahLst/>
              <a:cxnLst/>
              <a:rect l="l" t="t" r="r" b="b"/>
              <a:pathLst>
                <a:path w="1331551" h="754235">
                  <a:moveTo>
                    <a:pt x="0" y="0"/>
                  </a:moveTo>
                  <a:lnTo>
                    <a:pt x="1331551" y="0"/>
                  </a:lnTo>
                  <a:lnTo>
                    <a:pt x="1331551" y="754235"/>
                  </a:lnTo>
                  <a:lnTo>
                    <a:pt x="0" y="7542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t="-138" b="-138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68" name="Freeform 68"/>
            <p:cNvSpPr/>
            <p:nvPr/>
          </p:nvSpPr>
          <p:spPr>
            <a:xfrm>
              <a:off x="0" y="12700"/>
              <a:ext cx="1331551" cy="754235"/>
            </a:xfrm>
            <a:custGeom>
              <a:avLst/>
              <a:gdLst/>
              <a:ahLst/>
              <a:cxnLst/>
              <a:rect l="l" t="t" r="r" b="b"/>
              <a:pathLst>
                <a:path w="1331551" h="754235">
                  <a:moveTo>
                    <a:pt x="0" y="0"/>
                  </a:moveTo>
                  <a:lnTo>
                    <a:pt x="1331551" y="0"/>
                  </a:lnTo>
                  <a:lnTo>
                    <a:pt x="1331551" y="754235"/>
                  </a:lnTo>
                  <a:lnTo>
                    <a:pt x="0" y="7542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 t="-138" b="-138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id="69" name="Group 69"/>
          <p:cNvGrpSpPr>
            <a:grpSpLocks noChangeAspect="1"/>
          </p:cNvGrpSpPr>
          <p:nvPr/>
        </p:nvGrpSpPr>
        <p:grpSpPr>
          <a:xfrm>
            <a:off x="5350460" y="6697381"/>
            <a:ext cx="1686195" cy="1686195"/>
            <a:chOff x="0" y="0"/>
            <a:chExt cx="6350000" cy="6350000"/>
          </a:xfrm>
        </p:grpSpPr>
        <p:sp>
          <p:nvSpPr>
            <p:cNvPr id="70" name="Freeform 70"/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solidFill>
              <a:srgbClr val="7BC5ED"/>
            </a:solidFill>
          </p:spPr>
        </p:sp>
      </p:grpSp>
      <p:sp>
        <p:nvSpPr>
          <p:cNvPr id="71" name="Freeform 71"/>
          <p:cNvSpPr/>
          <p:nvPr/>
        </p:nvSpPr>
        <p:spPr>
          <a:xfrm>
            <a:off x="17047787" y="1308002"/>
            <a:ext cx="835025" cy="587646"/>
          </a:xfrm>
          <a:custGeom>
            <a:avLst/>
            <a:gdLst/>
            <a:ahLst/>
            <a:cxnLst/>
            <a:rect l="l" t="t" r="r" b="b"/>
            <a:pathLst>
              <a:path w="835025" h="587646">
                <a:moveTo>
                  <a:pt x="0" y="0"/>
                </a:moveTo>
                <a:lnTo>
                  <a:pt x="835025" y="0"/>
                </a:lnTo>
                <a:lnTo>
                  <a:pt x="835025" y="587647"/>
                </a:lnTo>
                <a:lnTo>
                  <a:pt x="0" y="58764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</p:sp>
      <p:sp>
        <p:nvSpPr>
          <p:cNvPr id="72" name="TextBox 72"/>
          <p:cNvSpPr txBox="1"/>
          <p:nvPr/>
        </p:nvSpPr>
        <p:spPr>
          <a:xfrm>
            <a:off x="10792190" y="3599892"/>
            <a:ext cx="2538902" cy="315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79"/>
              </a:lnSpc>
            </a:pPr>
            <a:r>
              <a:rPr lang="en-US" sz="1842">
                <a:solidFill>
                  <a:srgbClr val="266596"/>
                </a:solidFill>
                <a:latin typeface="Inter Bold"/>
              </a:rPr>
              <a:t>Forschungsdaten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14845522" y="1799049"/>
            <a:ext cx="1358088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dirty="0" err="1">
                <a:solidFill>
                  <a:srgbClr val="FFFFFF"/>
                </a:solidFill>
                <a:latin typeface="Lato 2"/>
              </a:rPr>
              <a:t>Kostenfrei</a:t>
            </a:r>
            <a:r>
              <a:rPr lang="en-US" sz="1500" dirty="0">
                <a:solidFill>
                  <a:srgbClr val="FFFFFF"/>
                </a:solidFill>
                <a:latin typeface="Lato 2"/>
              </a:rPr>
              <a:t> </a:t>
            </a:r>
            <a:r>
              <a:rPr lang="en-US" sz="1500" dirty="0" err="1">
                <a:solidFill>
                  <a:srgbClr val="FFFFFF"/>
                </a:solidFill>
                <a:latin typeface="Lato 2"/>
              </a:rPr>
              <a:t>nutzbar</a:t>
            </a:r>
            <a:r>
              <a:rPr lang="en-US" sz="1500" dirty="0">
                <a:solidFill>
                  <a:srgbClr val="FFFFFF"/>
                </a:solidFill>
                <a:latin typeface="Lato 2"/>
              </a:rPr>
              <a:t>.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13487400" y="4765974"/>
            <a:ext cx="2949856" cy="6377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36"/>
              </a:lnSpc>
            </a:pPr>
            <a:r>
              <a:rPr lang="en-US" sz="1400" dirty="0" err="1">
                <a:solidFill>
                  <a:srgbClr val="FFFFFF"/>
                </a:solidFill>
                <a:latin typeface="Lato 2"/>
              </a:rPr>
              <a:t>Ausgewählte</a:t>
            </a:r>
            <a:r>
              <a:rPr lang="en-US" sz="1400" dirty="0">
                <a:solidFill>
                  <a:srgbClr val="FFFFFF"/>
                </a:solidFill>
                <a:latin typeface="Lato 2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Lato 2"/>
              </a:rPr>
              <a:t>Titel</a:t>
            </a:r>
            <a:r>
              <a:rPr lang="en-US" sz="1400" dirty="0">
                <a:solidFill>
                  <a:srgbClr val="FFFFFF"/>
                </a:solidFill>
                <a:latin typeface="Lato 2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Lato 2"/>
              </a:rPr>
              <a:t>können</a:t>
            </a:r>
            <a:r>
              <a:rPr lang="en-US" sz="1400" dirty="0">
                <a:solidFill>
                  <a:srgbClr val="FFFFFF"/>
                </a:solidFill>
                <a:latin typeface="Lato 2"/>
              </a:rPr>
              <a:t> in </a:t>
            </a:r>
            <a:r>
              <a:rPr lang="en-US" sz="1400" dirty="0" err="1">
                <a:solidFill>
                  <a:srgbClr val="FFFFFF"/>
                </a:solidFill>
                <a:latin typeface="Lato 2"/>
              </a:rPr>
              <a:t>Literaturlisten</a:t>
            </a:r>
            <a:r>
              <a:rPr lang="en-US" sz="1400" dirty="0">
                <a:solidFill>
                  <a:srgbClr val="FFFFFF"/>
                </a:solidFill>
                <a:latin typeface="Lato 2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Lato 2"/>
              </a:rPr>
              <a:t>gespeichert</a:t>
            </a:r>
            <a:r>
              <a:rPr lang="en-US" sz="1400" dirty="0">
                <a:solidFill>
                  <a:srgbClr val="FFFFFF"/>
                </a:solidFill>
                <a:latin typeface="Lato 2"/>
              </a:rPr>
              <a:t>, </a:t>
            </a:r>
            <a:r>
              <a:rPr lang="en-US" sz="1400" dirty="0" err="1">
                <a:solidFill>
                  <a:srgbClr val="FFFFFF"/>
                </a:solidFill>
                <a:latin typeface="Lato 2"/>
              </a:rPr>
              <a:t>exportiert</a:t>
            </a:r>
            <a:r>
              <a:rPr lang="en-US" sz="1400" dirty="0">
                <a:solidFill>
                  <a:srgbClr val="FFFFFF"/>
                </a:solidFill>
                <a:latin typeface="Lato 2"/>
              </a:rPr>
              <a:t> und </a:t>
            </a:r>
            <a:r>
              <a:rPr lang="en-US" sz="1400" dirty="0" err="1">
                <a:solidFill>
                  <a:srgbClr val="FFFFFF"/>
                </a:solidFill>
                <a:latin typeface="Lato 2"/>
              </a:rPr>
              <a:t>geteilt</a:t>
            </a:r>
            <a:r>
              <a:rPr lang="en-US" sz="1400" dirty="0">
                <a:solidFill>
                  <a:srgbClr val="FFFFFF"/>
                </a:solidFill>
                <a:latin typeface="Lato 2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Lato 2"/>
              </a:rPr>
              <a:t>werden</a:t>
            </a:r>
            <a:r>
              <a:rPr lang="en-US" sz="1400" dirty="0">
                <a:solidFill>
                  <a:srgbClr val="FFFFFF"/>
                </a:solidFill>
                <a:latin typeface="Lato 2"/>
              </a:rPr>
              <a:t>.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13793741" y="3242685"/>
            <a:ext cx="2765153" cy="642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2"/>
              </a:lnSpc>
            </a:pPr>
            <a:r>
              <a:rPr lang="en-US" sz="1400">
                <a:solidFill>
                  <a:srgbClr val="FFFFFF"/>
                </a:solidFill>
                <a:latin typeface="Lato 2"/>
              </a:rPr>
              <a:t>Alerts speichern Deine Suche und informieren automatisch über neue Titel zu Deinem Thema.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13742821" y="4416976"/>
            <a:ext cx="1791271" cy="224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20"/>
              </a:lnSpc>
            </a:pPr>
            <a:r>
              <a:rPr lang="en-US" sz="1300">
                <a:solidFill>
                  <a:srgbClr val="FFFFFF"/>
                </a:solidFill>
                <a:latin typeface="Inter Bold"/>
              </a:rPr>
              <a:t>LITERATURLISTEN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14138755" y="2915556"/>
            <a:ext cx="1791271" cy="224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20"/>
              </a:lnSpc>
            </a:pPr>
            <a:r>
              <a:rPr lang="en-US" sz="1300">
                <a:solidFill>
                  <a:srgbClr val="FFFFFF"/>
                </a:solidFill>
                <a:latin typeface="Inter Bold"/>
              </a:rPr>
              <a:t>ALERTS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7792637" y="2921280"/>
            <a:ext cx="1841675" cy="637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79"/>
              </a:lnSpc>
            </a:pPr>
            <a:r>
              <a:rPr lang="en-US" sz="1842" dirty="0">
                <a:solidFill>
                  <a:srgbClr val="454D40"/>
                </a:solidFill>
                <a:latin typeface="Open Sauce Bold"/>
              </a:rPr>
              <a:t>~13 Mio. </a:t>
            </a:r>
            <a:r>
              <a:rPr lang="en-US" sz="1842" dirty="0" err="1">
                <a:solidFill>
                  <a:srgbClr val="454D40"/>
                </a:solidFill>
                <a:latin typeface="Open Sauce Bold"/>
              </a:rPr>
              <a:t>Nachweise</a:t>
            </a:r>
            <a:endParaRPr lang="en-US" sz="1842" dirty="0">
              <a:solidFill>
                <a:srgbClr val="454D40"/>
              </a:solidFill>
              <a:latin typeface="Open Sauce Bold"/>
            </a:endParaRPr>
          </a:p>
        </p:txBody>
      </p:sp>
      <p:sp>
        <p:nvSpPr>
          <p:cNvPr id="79" name="TextBox 79"/>
          <p:cNvSpPr txBox="1"/>
          <p:nvPr/>
        </p:nvSpPr>
        <p:spPr>
          <a:xfrm>
            <a:off x="7370444" y="3609417"/>
            <a:ext cx="2673632" cy="1441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84"/>
              </a:lnSpc>
            </a:pPr>
            <a:r>
              <a:rPr lang="en-US" sz="1417" dirty="0" err="1">
                <a:solidFill>
                  <a:srgbClr val="5A5F69"/>
                </a:solidFill>
                <a:latin typeface="Open Sauce"/>
              </a:rPr>
              <a:t>aus</a:t>
            </a:r>
            <a:r>
              <a:rPr lang="en-US" sz="1417" dirty="0">
                <a:solidFill>
                  <a:srgbClr val="5A5F69"/>
                </a:solidFill>
                <a:latin typeface="Open Sauce"/>
              </a:rPr>
              <a:t> </a:t>
            </a:r>
            <a:r>
              <a:rPr lang="en-US" sz="1417" dirty="0" err="1">
                <a:solidFill>
                  <a:srgbClr val="5A5F69"/>
                </a:solidFill>
                <a:latin typeface="Open Sauce"/>
              </a:rPr>
              <a:t>Bibliotheken</a:t>
            </a:r>
            <a:r>
              <a:rPr lang="en-US" sz="1417" dirty="0">
                <a:solidFill>
                  <a:srgbClr val="5A5F69"/>
                </a:solidFill>
                <a:latin typeface="Open Sauce"/>
              </a:rPr>
              <a:t>, </a:t>
            </a:r>
            <a:r>
              <a:rPr lang="en-US" sz="1417" dirty="0" err="1">
                <a:solidFill>
                  <a:srgbClr val="5A5F69"/>
                </a:solidFill>
                <a:latin typeface="Open Sauce"/>
              </a:rPr>
              <a:t>Forschungsdaten</a:t>
            </a:r>
            <a:r>
              <a:rPr lang="en-US" sz="1417" dirty="0">
                <a:solidFill>
                  <a:srgbClr val="5A5F69"/>
                </a:solidFill>
                <a:latin typeface="Open Sauce"/>
              </a:rPr>
              <a:t>- und</a:t>
            </a:r>
          </a:p>
          <a:p>
            <a:pPr algn="ctr">
              <a:lnSpc>
                <a:spcPts val="1984"/>
              </a:lnSpc>
            </a:pPr>
            <a:r>
              <a:rPr lang="en-US" sz="1417" dirty="0">
                <a:solidFill>
                  <a:srgbClr val="5A5F69"/>
                </a:solidFill>
                <a:latin typeface="Open Sauce"/>
              </a:rPr>
              <a:t>Open-Access-</a:t>
            </a:r>
            <a:r>
              <a:rPr lang="en-US" sz="1417" dirty="0" err="1">
                <a:solidFill>
                  <a:srgbClr val="5A5F69"/>
                </a:solidFill>
                <a:latin typeface="Open Sauce"/>
              </a:rPr>
              <a:t>Repositorien</a:t>
            </a:r>
            <a:r>
              <a:rPr lang="en-US" sz="1417" dirty="0">
                <a:solidFill>
                  <a:srgbClr val="5A5F69"/>
                </a:solidFill>
                <a:latin typeface="Open Sauce"/>
              </a:rPr>
              <a:t>, </a:t>
            </a:r>
            <a:r>
              <a:rPr lang="en-US" sz="1417" dirty="0" err="1">
                <a:solidFill>
                  <a:srgbClr val="5A5F69"/>
                </a:solidFill>
                <a:latin typeface="Open Sauce"/>
              </a:rPr>
              <a:t>Datenbanken</a:t>
            </a:r>
            <a:r>
              <a:rPr lang="en-US" sz="1417" dirty="0">
                <a:solidFill>
                  <a:srgbClr val="5A5F69"/>
                </a:solidFill>
                <a:latin typeface="Open Sauce"/>
              </a:rPr>
              <a:t>,</a:t>
            </a:r>
          </a:p>
          <a:p>
            <a:pPr algn="ctr">
              <a:lnSpc>
                <a:spcPts val="1984"/>
              </a:lnSpc>
            </a:pPr>
            <a:r>
              <a:rPr lang="en-US" sz="1417" dirty="0">
                <a:solidFill>
                  <a:srgbClr val="5A5F69"/>
                </a:solidFill>
                <a:latin typeface="Open Sauce"/>
              </a:rPr>
              <a:t> und </a:t>
            </a:r>
            <a:r>
              <a:rPr lang="en-US" sz="1417" dirty="0" err="1">
                <a:solidFill>
                  <a:srgbClr val="5A5F69"/>
                </a:solidFill>
                <a:latin typeface="Open Sauce"/>
              </a:rPr>
              <a:t>Forschungs</a:t>
            </a:r>
            <a:r>
              <a:rPr lang="en-US" sz="1417" dirty="0">
                <a:solidFill>
                  <a:srgbClr val="5A5F69"/>
                </a:solidFill>
                <a:latin typeface="Open Sauce"/>
              </a:rPr>
              <a:t>-</a:t>
            </a:r>
          </a:p>
          <a:p>
            <a:pPr algn="ctr">
              <a:lnSpc>
                <a:spcPts val="1984"/>
              </a:lnSpc>
            </a:pPr>
            <a:r>
              <a:rPr lang="en-US" sz="1417" dirty="0">
                <a:solidFill>
                  <a:srgbClr val="5A5F69"/>
                </a:solidFill>
                <a:latin typeface="Open Sauce"/>
              </a:rPr>
              <a:t>blogs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8804837" y="6239359"/>
            <a:ext cx="2775621" cy="315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79"/>
              </a:lnSpc>
            </a:pPr>
            <a:r>
              <a:rPr lang="en-US" sz="1842">
                <a:solidFill>
                  <a:srgbClr val="266596"/>
                </a:solidFill>
                <a:latin typeface="Inter Bold"/>
              </a:rPr>
              <a:t>Sammelwerksbeiträge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5317960" y="2793565"/>
            <a:ext cx="1095530" cy="315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79"/>
              </a:lnSpc>
            </a:pPr>
            <a:r>
              <a:rPr lang="en-US" sz="1842" dirty="0" err="1">
                <a:solidFill>
                  <a:srgbClr val="266596"/>
                </a:solidFill>
                <a:latin typeface="Inter Bold"/>
              </a:rPr>
              <a:t>Aufsätze</a:t>
            </a:r>
            <a:endParaRPr lang="en-US" sz="1842" dirty="0">
              <a:solidFill>
                <a:srgbClr val="266596"/>
              </a:solidFill>
              <a:latin typeface="Inter Bold"/>
            </a:endParaRPr>
          </a:p>
        </p:txBody>
      </p:sp>
      <p:sp>
        <p:nvSpPr>
          <p:cNvPr id="82" name="TextBox 82"/>
          <p:cNvSpPr txBox="1"/>
          <p:nvPr/>
        </p:nvSpPr>
        <p:spPr>
          <a:xfrm>
            <a:off x="7441988" y="1134493"/>
            <a:ext cx="2866644" cy="315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79"/>
              </a:lnSpc>
            </a:pPr>
            <a:r>
              <a:rPr lang="en-US" sz="1842">
                <a:solidFill>
                  <a:srgbClr val="266596"/>
                </a:solidFill>
                <a:latin typeface="Inter Bold"/>
              </a:rPr>
              <a:t>Bücher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5870634" y="5859677"/>
            <a:ext cx="2538902" cy="315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79"/>
              </a:lnSpc>
            </a:pPr>
            <a:r>
              <a:rPr lang="en-US" sz="1842">
                <a:solidFill>
                  <a:srgbClr val="266596"/>
                </a:solidFill>
                <a:latin typeface="Inter Bold"/>
              </a:rPr>
              <a:t>Blogbeiträge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5686118" y="7352103"/>
            <a:ext cx="1087048" cy="373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8"/>
              </a:lnSpc>
            </a:pPr>
            <a:r>
              <a:rPr lang="en-US" sz="1299" spc="64" dirty="0" err="1">
                <a:solidFill>
                  <a:srgbClr val="FFFFFF"/>
                </a:solidFill>
                <a:latin typeface="Lato 1 Bold"/>
              </a:rPr>
              <a:t>Alle</a:t>
            </a:r>
            <a:r>
              <a:rPr lang="en-US" sz="1299" spc="64" dirty="0">
                <a:solidFill>
                  <a:srgbClr val="FFFFFF"/>
                </a:solidFill>
                <a:latin typeface="Lato 1 Bold"/>
              </a:rPr>
              <a:t> </a:t>
            </a:r>
            <a:r>
              <a:rPr lang="en-US" sz="1299" spc="64" dirty="0" err="1">
                <a:solidFill>
                  <a:srgbClr val="FFFFFF"/>
                </a:solidFill>
                <a:latin typeface="Lato 1 Bold"/>
              </a:rPr>
              <a:t>Titel</a:t>
            </a:r>
            <a:r>
              <a:rPr lang="en-US" sz="1299" spc="64" dirty="0">
                <a:solidFill>
                  <a:srgbClr val="FFFFFF"/>
                </a:solidFill>
                <a:latin typeface="Lato 1 Bold"/>
              </a:rPr>
              <a:t> </a:t>
            </a:r>
            <a:r>
              <a:rPr lang="en-US" sz="1299" spc="64" dirty="0" err="1">
                <a:solidFill>
                  <a:srgbClr val="FFFFFF"/>
                </a:solidFill>
                <a:latin typeface="Lato 1 Bold"/>
              </a:rPr>
              <a:t>sind</a:t>
            </a:r>
            <a:r>
              <a:rPr lang="en-US" sz="1299" spc="64" dirty="0">
                <a:solidFill>
                  <a:srgbClr val="FFFFFF"/>
                </a:solidFill>
                <a:latin typeface="Lato 1 Bold"/>
              </a:rPr>
              <a:t> ...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9699657" y="7850658"/>
            <a:ext cx="1402521" cy="9164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8"/>
              </a:lnSpc>
            </a:pPr>
            <a:r>
              <a:rPr lang="en-US" sz="1299" spc="64">
                <a:solidFill>
                  <a:srgbClr val="FFFFFF"/>
                </a:solidFill>
                <a:latin typeface="Lato 1 Bold"/>
              </a:rPr>
              <a:t>...mit einem Hinweis auf die besitzenden Bibliotheken nachgewiesen.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1903868" y="4185117"/>
            <a:ext cx="1463474" cy="437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40"/>
              </a:lnSpc>
            </a:pPr>
            <a:r>
              <a:rPr lang="en-US" sz="2239" dirty="0" err="1">
                <a:solidFill>
                  <a:srgbClr val="6CB7DF"/>
                </a:solidFill>
                <a:latin typeface="Inter"/>
              </a:rPr>
              <a:t>für</a:t>
            </a:r>
            <a:r>
              <a:rPr lang="en-US" sz="2239" dirty="0">
                <a:solidFill>
                  <a:srgbClr val="6CB7DF"/>
                </a:solidFill>
                <a:latin typeface="Inter"/>
              </a:rPr>
              <a:t> </a:t>
            </a:r>
            <a:r>
              <a:rPr lang="en-US" sz="2239" dirty="0" err="1">
                <a:solidFill>
                  <a:srgbClr val="6CB7DF"/>
                </a:solidFill>
                <a:latin typeface="Inter"/>
              </a:rPr>
              <a:t>Studis</a:t>
            </a:r>
            <a:endParaRPr lang="en-US" sz="2239" dirty="0">
              <a:solidFill>
                <a:srgbClr val="6CB7DF"/>
              </a:solidFill>
              <a:latin typeface="Inter"/>
            </a:endParaRPr>
          </a:p>
        </p:txBody>
      </p:sp>
      <p:pic>
        <p:nvPicPr>
          <p:cNvPr id="87" name="Grafik 86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7309508"/>
            <a:ext cx="865816" cy="813867"/>
          </a:xfrm>
          <a:prstGeom prst="rect">
            <a:avLst/>
          </a:prstGeom>
        </p:spPr>
      </p:pic>
      <p:pic>
        <p:nvPicPr>
          <p:cNvPr id="88" name="Grafik 87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328" y="7672107"/>
            <a:ext cx="896850" cy="571422"/>
          </a:xfrm>
          <a:prstGeom prst="rect">
            <a:avLst/>
          </a:prstGeom>
        </p:spPr>
      </p:pic>
      <p:pic>
        <p:nvPicPr>
          <p:cNvPr id="89" name="Grafik 88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18" y="7849264"/>
            <a:ext cx="356753" cy="59006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</Words>
  <Application>Microsoft Office PowerPoint</Application>
  <PresentationFormat>Benutzerdefiniert</PresentationFormat>
  <Paragraphs>26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11" baseType="lpstr">
      <vt:lpstr>Inter</vt:lpstr>
      <vt:lpstr>Open Sauce Bold</vt:lpstr>
      <vt:lpstr>Quicksand Bold</vt:lpstr>
      <vt:lpstr>Arial</vt:lpstr>
      <vt:lpstr>Open Sauce</vt:lpstr>
      <vt:lpstr>Lato 2</vt:lpstr>
      <vt:lpstr>Inter Bold</vt:lpstr>
      <vt:lpstr>Calibri</vt:lpstr>
      <vt:lpstr>Lato 1 Bold</vt:lpstr>
      <vt:lpstr>Office Theme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Pollux One-Pager Students</dc:title>
  <dc:creator>Regina Pfeifenberger</dc:creator>
  <cp:lastModifiedBy>schulung</cp:lastModifiedBy>
  <cp:revision>10</cp:revision>
  <dcterms:created xsi:type="dcterms:W3CDTF">2006-08-16T00:00:00Z</dcterms:created>
  <dcterms:modified xsi:type="dcterms:W3CDTF">2025-07-17T05:26:55Z</dcterms:modified>
  <dc:identifier>DAF6EG_qC0s</dc:identifier>
</cp:coreProperties>
</file>